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0" r:id="rId4"/>
    <p:sldId id="261" r:id="rId5"/>
    <p:sldId id="263" r:id="rId6"/>
    <p:sldId id="264" r:id="rId7"/>
    <p:sldId id="265" r:id="rId8"/>
    <p:sldId id="266" r:id="rId9"/>
    <p:sldId id="267" r:id="rId10"/>
    <p:sldId id="268" r:id="rId11"/>
    <p:sldId id="269" r:id="rId12"/>
    <p:sldId id="270" r:id="rId13"/>
    <p:sldId id="271"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3D9AF-E515-46F2-8FAB-0BF81F232681}"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98784B99-364B-48EA-A928-F649FAAC785E}">
      <dgm:prSet/>
      <dgm:spPr/>
      <dgm:t>
        <a:bodyPr/>
        <a:lstStyle/>
        <a:p>
          <a:r>
            <a:rPr lang="en-IN"/>
            <a:t>Secondary resource analysis contain details of previously collected findings and can be represented in a relatively easier and inexpensive way.</a:t>
          </a:r>
          <a:endParaRPr lang="en-US"/>
        </a:p>
      </dgm:t>
    </dgm:pt>
    <dgm:pt modelId="{133896C0-237E-4E88-980F-F6047320559E}" type="parTrans" cxnId="{C0D1CE3F-9827-48E4-9776-FB8B321896FA}">
      <dgm:prSet/>
      <dgm:spPr/>
      <dgm:t>
        <a:bodyPr/>
        <a:lstStyle/>
        <a:p>
          <a:endParaRPr lang="en-US"/>
        </a:p>
      </dgm:t>
    </dgm:pt>
    <dgm:pt modelId="{686F382B-28A1-4EB8-8248-67E0880A4811}" type="sibTrans" cxnId="{C0D1CE3F-9827-48E4-9776-FB8B321896FA}">
      <dgm:prSet/>
      <dgm:spPr/>
      <dgm:t>
        <a:bodyPr/>
        <a:lstStyle/>
        <a:p>
          <a:endParaRPr lang="en-US"/>
        </a:p>
      </dgm:t>
    </dgm:pt>
    <dgm:pt modelId="{6A6FDCBB-E503-4A58-A75C-1893B3ED1A9C}">
      <dgm:prSet/>
      <dgm:spPr/>
      <dgm:t>
        <a:bodyPr/>
        <a:lstStyle/>
        <a:p>
          <a:r>
            <a:rPr lang="en-IN"/>
            <a:t>Secondary resource is the compiled and readily available data on the bases of the entire industry, business.</a:t>
          </a:r>
          <a:endParaRPr lang="en-US"/>
        </a:p>
      </dgm:t>
    </dgm:pt>
    <dgm:pt modelId="{47C07F80-E098-4BE5-B7AE-DE420BC9FE2F}" type="parTrans" cxnId="{974A93FD-901C-43B9-9BB2-0B559B21E987}">
      <dgm:prSet/>
      <dgm:spPr/>
      <dgm:t>
        <a:bodyPr/>
        <a:lstStyle/>
        <a:p>
          <a:endParaRPr lang="en-US"/>
        </a:p>
      </dgm:t>
    </dgm:pt>
    <dgm:pt modelId="{C1D72BEE-93E4-454E-BC6D-98AE298568B0}" type="sibTrans" cxnId="{974A93FD-901C-43B9-9BB2-0B559B21E987}">
      <dgm:prSet/>
      <dgm:spPr/>
      <dgm:t>
        <a:bodyPr/>
        <a:lstStyle/>
        <a:p>
          <a:endParaRPr lang="en-US"/>
        </a:p>
      </dgm:t>
    </dgm:pt>
    <dgm:pt modelId="{8AB74E3C-0F6C-4EB5-9F49-056839A1FB34}">
      <dgm:prSet/>
      <dgm:spPr/>
      <dgm:t>
        <a:bodyPr/>
        <a:lstStyle/>
        <a:p>
          <a:r>
            <a:rPr lang="en-IN"/>
            <a:t>These might be available on free and public domains or through a structured acquisition process or the cost.</a:t>
          </a:r>
          <a:endParaRPr lang="en-US"/>
        </a:p>
      </dgm:t>
    </dgm:pt>
    <dgm:pt modelId="{078B46D1-C020-49DB-A6A3-39308B4C1DE5}" type="parTrans" cxnId="{5F272153-CE4C-4820-A712-ED2C4167D4BD}">
      <dgm:prSet/>
      <dgm:spPr/>
      <dgm:t>
        <a:bodyPr/>
        <a:lstStyle/>
        <a:p>
          <a:endParaRPr lang="en-US"/>
        </a:p>
      </dgm:t>
    </dgm:pt>
    <dgm:pt modelId="{DA4D2E4A-AC19-4043-9F73-23D396150637}" type="sibTrans" cxnId="{5F272153-CE4C-4820-A712-ED2C4167D4BD}">
      <dgm:prSet/>
      <dgm:spPr/>
      <dgm:t>
        <a:bodyPr/>
        <a:lstStyle/>
        <a:p>
          <a:endParaRPr lang="en-US"/>
        </a:p>
      </dgm:t>
    </dgm:pt>
    <dgm:pt modelId="{FE1E928C-3006-4267-9048-C81AF2A59463}">
      <dgm:prSet/>
      <dgm:spPr/>
      <dgm:t>
        <a:bodyPr/>
        <a:lstStyle/>
        <a:p>
          <a:r>
            <a:rPr lang="en-IN"/>
            <a:t>These are both government and nongovernment publications and would have varying levels of accuracy required.</a:t>
          </a:r>
          <a:endParaRPr lang="en-US"/>
        </a:p>
      </dgm:t>
    </dgm:pt>
    <dgm:pt modelId="{740F3573-037E-4872-9357-803BEA745BD6}" type="parTrans" cxnId="{09FC1891-CC0F-4348-B3F1-8BD8288790A1}">
      <dgm:prSet/>
      <dgm:spPr/>
      <dgm:t>
        <a:bodyPr/>
        <a:lstStyle/>
        <a:p>
          <a:endParaRPr lang="en-US"/>
        </a:p>
      </dgm:t>
    </dgm:pt>
    <dgm:pt modelId="{0D89F140-91C2-4ECC-80F3-26B32907CB86}" type="sibTrans" cxnId="{09FC1891-CC0F-4348-B3F1-8BD8288790A1}">
      <dgm:prSet/>
      <dgm:spPr/>
      <dgm:t>
        <a:bodyPr/>
        <a:lstStyle/>
        <a:p>
          <a:endParaRPr lang="en-US"/>
        </a:p>
      </dgm:t>
    </dgm:pt>
    <dgm:pt modelId="{A5E2A70B-6F1E-4E42-9861-E5C4D2D4E5CF}" type="pres">
      <dgm:prSet presAssocID="{4533D9AF-E515-46F2-8FAB-0BF81F232681}" presName="vert0" presStyleCnt="0">
        <dgm:presLayoutVars>
          <dgm:dir/>
          <dgm:animOne val="branch"/>
          <dgm:animLvl val="lvl"/>
        </dgm:presLayoutVars>
      </dgm:prSet>
      <dgm:spPr/>
    </dgm:pt>
    <dgm:pt modelId="{F66A8094-9C36-4657-A877-1633E40A0F58}" type="pres">
      <dgm:prSet presAssocID="{98784B99-364B-48EA-A928-F649FAAC785E}" presName="thickLine" presStyleLbl="alignNode1" presStyleIdx="0" presStyleCnt="4"/>
      <dgm:spPr/>
    </dgm:pt>
    <dgm:pt modelId="{2EBB9F36-6F0D-4FFA-A988-31D8F95C92C2}" type="pres">
      <dgm:prSet presAssocID="{98784B99-364B-48EA-A928-F649FAAC785E}" presName="horz1" presStyleCnt="0"/>
      <dgm:spPr/>
    </dgm:pt>
    <dgm:pt modelId="{A817E2CB-1698-48E1-A756-A8B67C17DF31}" type="pres">
      <dgm:prSet presAssocID="{98784B99-364B-48EA-A928-F649FAAC785E}" presName="tx1" presStyleLbl="revTx" presStyleIdx="0" presStyleCnt="4"/>
      <dgm:spPr/>
    </dgm:pt>
    <dgm:pt modelId="{3331A867-F5E2-4512-8777-40C94FF44EF9}" type="pres">
      <dgm:prSet presAssocID="{98784B99-364B-48EA-A928-F649FAAC785E}" presName="vert1" presStyleCnt="0"/>
      <dgm:spPr/>
    </dgm:pt>
    <dgm:pt modelId="{C327FC7E-587B-4DC1-8DE9-CC8A794609F7}" type="pres">
      <dgm:prSet presAssocID="{6A6FDCBB-E503-4A58-A75C-1893B3ED1A9C}" presName="thickLine" presStyleLbl="alignNode1" presStyleIdx="1" presStyleCnt="4"/>
      <dgm:spPr/>
    </dgm:pt>
    <dgm:pt modelId="{C010BCA8-04D1-40D7-8A42-FAD5D2EB1FFB}" type="pres">
      <dgm:prSet presAssocID="{6A6FDCBB-E503-4A58-A75C-1893B3ED1A9C}" presName="horz1" presStyleCnt="0"/>
      <dgm:spPr/>
    </dgm:pt>
    <dgm:pt modelId="{702BF2A7-D2DB-4AC4-B26B-7108D3511AED}" type="pres">
      <dgm:prSet presAssocID="{6A6FDCBB-E503-4A58-A75C-1893B3ED1A9C}" presName="tx1" presStyleLbl="revTx" presStyleIdx="1" presStyleCnt="4"/>
      <dgm:spPr/>
    </dgm:pt>
    <dgm:pt modelId="{6D5ECB9F-6FF9-47E9-8259-42B34E9379C7}" type="pres">
      <dgm:prSet presAssocID="{6A6FDCBB-E503-4A58-A75C-1893B3ED1A9C}" presName="vert1" presStyleCnt="0"/>
      <dgm:spPr/>
    </dgm:pt>
    <dgm:pt modelId="{7F025C5B-7B0A-4BC8-887A-8DF310E2C854}" type="pres">
      <dgm:prSet presAssocID="{8AB74E3C-0F6C-4EB5-9F49-056839A1FB34}" presName="thickLine" presStyleLbl="alignNode1" presStyleIdx="2" presStyleCnt="4"/>
      <dgm:spPr/>
    </dgm:pt>
    <dgm:pt modelId="{6A2782AE-7C1A-4CD7-88BF-027EF506AF09}" type="pres">
      <dgm:prSet presAssocID="{8AB74E3C-0F6C-4EB5-9F49-056839A1FB34}" presName="horz1" presStyleCnt="0"/>
      <dgm:spPr/>
    </dgm:pt>
    <dgm:pt modelId="{7D3992EA-EA74-4DB8-AC59-1DA9A4210C2B}" type="pres">
      <dgm:prSet presAssocID="{8AB74E3C-0F6C-4EB5-9F49-056839A1FB34}" presName="tx1" presStyleLbl="revTx" presStyleIdx="2" presStyleCnt="4"/>
      <dgm:spPr/>
    </dgm:pt>
    <dgm:pt modelId="{574C08CF-D8D0-4A12-888F-FE3F523043F9}" type="pres">
      <dgm:prSet presAssocID="{8AB74E3C-0F6C-4EB5-9F49-056839A1FB34}" presName="vert1" presStyleCnt="0"/>
      <dgm:spPr/>
    </dgm:pt>
    <dgm:pt modelId="{556D5C41-DE5F-4E5C-860D-330CA22C444E}" type="pres">
      <dgm:prSet presAssocID="{FE1E928C-3006-4267-9048-C81AF2A59463}" presName="thickLine" presStyleLbl="alignNode1" presStyleIdx="3" presStyleCnt="4"/>
      <dgm:spPr/>
    </dgm:pt>
    <dgm:pt modelId="{301EBEA4-D538-4FE3-893B-00E5CF17F66B}" type="pres">
      <dgm:prSet presAssocID="{FE1E928C-3006-4267-9048-C81AF2A59463}" presName="horz1" presStyleCnt="0"/>
      <dgm:spPr/>
    </dgm:pt>
    <dgm:pt modelId="{A950FF3B-5A94-44A7-B868-CEFBEE3F28A8}" type="pres">
      <dgm:prSet presAssocID="{FE1E928C-3006-4267-9048-C81AF2A59463}" presName="tx1" presStyleLbl="revTx" presStyleIdx="3" presStyleCnt="4"/>
      <dgm:spPr/>
    </dgm:pt>
    <dgm:pt modelId="{00B1E4E0-8C59-4C0B-BA76-37F74EC12C82}" type="pres">
      <dgm:prSet presAssocID="{FE1E928C-3006-4267-9048-C81AF2A59463}" presName="vert1" presStyleCnt="0"/>
      <dgm:spPr/>
    </dgm:pt>
  </dgm:ptLst>
  <dgm:cxnLst>
    <dgm:cxn modelId="{39661817-D7B4-43E6-BB04-1A589829E89C}" type="presOf" srcId="{98784B99-364B-48EA-A928-F649FAAC785E}" destId="{A817E2CB-1698-48E1-A756-A8B67C17DF31}" srcOrd="0" destOrd="0" presId="urn:microsoft.com/office/officeart/2008/layout/LinedList"/>
    <dgm:cxn modelId="{CAF2C324-7AB5-430A-A6E7-02B6E897FD22}" type="presOf" srcId="{4533D9AF-E515-46F2-8FAB-0BF81F232681}" destId="{A5E2A70B-6F1E-4E42-9861-E5C4D2D4E5CF}" srcOrd="0" destOrd="0" presId="urn:microsoft.com/office/officeart/2008/layout/LinedList"/>
    <dgm:cxn modelId="{C0D1CE3F-9827-48E4-9776-FB8B321896FA}" srcId="{4533D9AF-E515-46F2-8FAB-0BF81F232681}" destId="{98784B99-364B-48EA-A928-F649FAAC785E}" srcOrd="0" destOrd="0" parTransId="{133896C0-237E-4E88-980F-F6047320559E}" sibTransId="{686F382B-28A1-4EB8-8248-67E0880A4811}"/>
    <dgm:cxn modelId="{5FF06451-C012-4F3F-B4F3-2F87ED27B8A2}" type="presOf" srcId="{FE1E928C-3006-4267-9048-C81AF2A59463}" destId="{A950FF3B-5A94-44A7-B868-CEFBEE3F28A8}" srcOrd="0" destOrd="0" presId="urn:microsoft.com/office/officeart/2008/layout/LinedList"/>
    <dgm:cxn modelId="{5F272153-CE4C-4820-A712-ED2C4167D4BD}" srcId="{4533D9AF-E515-46F2-8FAB-0BF81F232681}" destId="{8AB74E3C-0F6C-4EB5-9F49-056839A1FB34}" srcOrd="2" destOrd="0" parTransId="{078B46D1-C020-49DB-A6A3-39308B4C1DE5}" sibTransId="{DA4D2E4A-AC19-4043-9F73-23D396150637}"/>
    <dgm:cxn modelId="{5DA31C76-E01B-49BD-99CD-3B5AE47C204B}" type="presOf" srcId="{8AB74E3C-0F6C-4EB5-9F49-056839A1FB34}" destId="{7D3992EA-EA74-4DB8-AC59-1DA9A4210C2B}" srcOrd="0" destOrd="0" presId="urn:microsoft.com/office/officeart/2008/layout/LinedList"/>
    <dgm:cxn modelId="{7C6BA77D-8D9F-4A46-8E3D-0BBB49830E17}" type="presOf" srcId="{6A6FDCBB-E503-4A58-A75C-1893B3ED1A9C}" destId="{702BF2A7-D2DB-4AC4-B26B-7108D3511AED}" srcOrd="0" destOrd="0" presId="urn:microsoft.com/office/officeart/2008/layout/LinedList"/>
    <dgm:cxn modelId="{09FC1891-CC0F-4348-B3F1-8BD8288790A1}" srcId="{4533D9AF-E515-46F2-8FAB-0BF81F232681}" destId="{FE1E928C-3006-4267-9048-C81AF2A59463}" srcOrd="3" destOrd="0" parTransId="{740F3573-037E-4872-9357-803BEA745BD6}" sibTransId="{0D89F140-91C2-4ECC-80F3-26B32907CB86}"/>
    <dgm:cxn modelId="{974A93FD-901C-43B9-9BB2-0B559B21E987}" srcId="{4533D9AF-E515-46F2-8FAB-0BF81F232681}" destId="{6A6FDCBB-E503-4A58-A75C-1893B3ED1A9C}" srcOrd="1" destOrd="0" parTransId="{47C07F80-E098-4BE5-B7AE-DE420BC9FE2F}" sibTransId="{C1D72BEE-93E4-454E-BC6D-98AE298568B0}"/>
    <dgm:cxn modelId="{1C0C2BDD-B25F-497A-83B0-7232EAFB6327}" type="presParOf" srcId="{A5E2A70B-6F1E-4E42-9861-E5C4D2D4E5CF}" destId="{F66A8094-9C36-4657-A877-1633E40A0F58}" srcOrd="0" destOrd="0" presId="urn:microsoft.com/office/officeart/2008/layout/LinedList"/>
    <dgm:cxn modelId="{7991F7F9-EF75-40B0-B621-FB63C5D4CAAA}" type="presParOf" srcId="{A5E2A70B-6F1E-4E42-9861-E5C4D2D4E5CF}" destId="{2EBB9F36-6F0D-4FFA-A988-31D8F95C92C2}" srcOrd="1" destOrd="0" presId="urn:microsoft.com/office/officeart/2008/layout/LinedList"/>
    <dgm:cxn modelId="{305D82B1-FDD9-4F4F-9462-B3788FA50091}" type="presParOf" srcId="{2EBB9F36-6F0D-4FFA-A988-31D8F95C92C2}" destId="{A817E2CB-1698-48E1-A756-A8B67C17DF31}" srcOrd="0" destOrd="0" presId="urn:microsoft.com/office/officeart/2008/layout/LinedList"/>
    <dgm:cxn modelId="{40ECC952-5075-43E1-9CEB-BF942D05C69F}" type="presParOf" srcId="{2EBB9F36-6F0D-4FFA-A988-31D8F95C92C2}" destId="{3331A867-F5E2-4512-8777-40C94FF44EF9}" srcOrd="1" destOrd="0" presId="urn:microsoft.com/office/officeart/2008/layout/LinedList"/>
    <dgm:cxn modelId="{624771F3-24FD-46F0-8AC1-69F26BA8A9B0}" type="presParOf" srcId="{A5E2A70B-6F1E-4E42-9861-E5C4D2D4E5CF}" destId="{C327FC7E-587B-4DC1-8DE9-CC8A794609F7}" srcOrd="2" destOrd="0" presId="urn:microsoft.com/office/officeart/2008/layout/LinedList"/>
    <dgm:cxn modelId="{CDF7FFAB-283C-475C-9953-834C26266DE0}" type="presParOf" srcId="{A5E2A70B-6F1E-4E42-9861-E5C4D2D4E5CF}" destId="{C010BCA8-04D1-40D7-8A42-FAD5D2EB1FFB}" srcOrd="3" destOrd="0" presId="urn:microsoft.com/office/officeart/2008/layout/LinedList"/>
    <dgm:cxn modelId="{99D30188-5AE2-42F1-99D9-CEBC917DBF17}" type="presParOf" srcId="{C010BCA8-04D1-40D7-8A42-FAD5D2EB1FFB}" destId="{702BF2A7-D2DB-4AC4-B26B-7108D3511AED}" srcOrd="0" destOrd="0" presId="urn:microsoft.com/office/officeart/2008/layout/LinedList"/>
    <dgm:cxn modelId="{B0251776-053D-4A49-A9FD-E1630DF3F531}" type="presParOf" srcId="{C010BCA8-04D1-40D7-8A42-FAD5D2EB1FFB}" destId="{6D5ECB9F-6FF9-47E9-8259-42B34E9379C7}" srcOrd="1" destOrd="0" presId="urn:microsoft.com/office/officeart/2008/layout/LinedList"/>
    <dgm:cxn modelId="{E4A0DC17-8909-43B7-A617-031A367EB8D2}" type="presParOf" srcId="{A5E2A70B-6F1E-4E42-9861-E5C4D2D4E5CF}" destId="{7F025C5B-7B0A-4BC8-887A-8DF310E2C854}" srcOrd="4" destOrd="0" presId="urn:microsoft.com/office/officeart/2008/layout/LinedList"/>
    <dgm:cxn modelId="{BD0723F2-09E5-4F9D-8FCD-E18F62DB8841}" type="presParOf" srcId="{A5E2A70B-6F1E-4E42-9861-E5C4D2D4E5CF}" destId="{6A2782AE-7C1A-4CD7-88BF-027EF506AF09}" srcOrd="5" destOrd="0" presId="urn:microsoft.com/office/officeart/2008/layout/LinedList"/>
    <dgm:cxn modelId="{375C059B-EECC-42F4-82DE-3776BC3A3406}" type="presParOf" srcId="{6A2782AE-7C1A-4CD7-88BF-027EF506AF09}" destId="{7D3992EA-EA74-4DB8-AC59-1DA9A4210C2B}" srcOrd="0" destOrd="0" presId="urn:microsoft.com/office/officeart/2008/layout/LinedList"/>
    <dgm:cxn modelId="{1547B0D6-DFEB-4736-9F14-4CBAC41B5F1F}" type="presParOf" srcId="{6A2782AE-7C1A-4CD7-88BF-027EF506AF09}" destId="{574C08CF-D8D0-4A12-888F-FE3F523043F9}" srcOrd="1" destOrd="0" presId="urn:microsoft.com/office/officeart/2008/layout/LinedList"/>
    <dgm:cxn modelId="{7C5AD431-21AE-4502-B640-BE82BDB53C7B}" type="presParOf" srcId="{A5E2A70B-6F1E-4E42-9861-E5C4D2D4E5CF}" destId="{556D5C41-DE5F-4E5C-860D-330CA22C444E}" srcOrd="6" destOrd="0" presId="urn:microsoft.com/office/officeart/2008/layout/LinedList"/>
    <dgm:cxn modelId="{F0357D17-EFCA-4E31-82C8-04BC1D0A5152}" type="presParOf" srcId="{A5E2A70B-6F1E-4E42-9861-E5C4D2D4E5CF}" destId="{301EBEA4-D538-4FE3-893B-00E5CF17F66B}" srcOrd="7" destOrd="0" presId="urn:microsoft.com/office/officeart/2008/layout/LinedList"/>
    <dgm:cxn modelId="{E4EB54DC-02AE-4132-8CA2-A910E5BAB17E}" type="presParOf" srcId="{301EBEA4-D538-4FE3-893B-00E5CF17F66B}" destId="{A950FF3B-5A94-44A7-B868-CEFBEE3F28A8}" srcOrd="0" destOrd="0" presId="urn:microsoft.com/office/officeart/2008/layout/LinedList"/>
    <dgm:cxn modelId="{64B3A79D-5BF8-4010-B654-91B59C709BD2}" type="presParOf" srcId="{301EBEA4-D538-4FE3-893B-00E5CF17F66B}" destId="{00B1E4E0-8C59-4C0B-BA76-37F74EC12C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841D4-50E5-4E1D-8569-A4A5F918306A}"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42744558-FDD4-4052-B5F3-CC50DDB10779}">
      <dgm:prSet/>
      <dgm:spPr/>
      <dgm:t>
        <a:bodyPr/>
        <a:lstStyle/>
        <a:p>
          <a:r>
            <a:rPr lang="en-IN"/>
            <a:t>It s intricately designed and reveals a complete presentation of facts as they occur in a single entity. </a:t>
          </a:r>
          <a:endParaRPr lang="en-US"/>
        </a:p>
      </dgm:t>
    </dgm:pt>
    <dgm:pt modelId="{0B4F051D-93F1-4D15-A7D9-76979DBA1832}" type="parTrans" cxnId="{A6EFFE02-8A49-42F5-B3A2-A242451C2B97}">
      <dgm:prSet/>
      <dgm:spPr/>
      <dgm:t>
        <a:bodyPr/>
        <a:lstStyle/>
        <a:p>
          <a:endParaRPr lang="en-US"/>
        </a:p>
      </dgm:t>
    </dgm:pt>
    <dgm:pt modelId="{57DCBBB4-0D83-4D91-80C8-664635023090}" type="sibTrans" cxnId="{A6EFFE02-8A49-42F5-B3A2-A242451C2B97}">
      <dgm:prSet/>
      <dgm:spPr/>
      <dgm:t>
        <a:bodyPr/>
        <a:lstStyle/>
        <a:p>
          <a:endParaRPr lang="en-US"/>
        </a:p>
      </dgm:t>
    </dgm:pt>
    <dgm:pt modelId="{48B14625-3DA1-4355-9077-7E611857EE1F}">
      <dgm:prSet/>
      <dgm:spPr/>
      <dgm:t>
        <a:bodyPr/>
        <a:lstStyle/>
        <a:p>
          <a:r>
            <a:rPr lang="en-IN"/>
            <a:t>It is focused on a single unit of analysis.</a:t>
          </a:r>
          <a:endParaRPr lang="en-US"/>
        </a:p>
      </dgm:t>
    </dgm:pt>
    <dgm:pt modelId="{5ECE44A8-1231-4AE0-93E3-B2AFF90012E9}" type="parTrans" cxnId="{4CCDEABB-220E-47D8-B83B-B030F9D4CD2B}">
      <dgm:prSet/>
      <dgm:spPr/>
      <dgm:t>
        <a:bodyPr/>
        <a:lstStyle/>
        <a:p>
          <a:endParaRPr lang="en-US"/>
        </a:p>
      </dgm:t>
    </dgm:pt>
    <dgm:pt modelId="{E6BF7074-3848-4B63-B9A7-F0298E559469}" type="sibTrans" cxnId="{4CCDEABB-220E-47D8-B83B-B030F9D4CD2B}">
      <dgm:prSet/>
      <dgm:spPr/>
      <dgm:t>
        <a:bodyPr/>
        <a:lstStyle/>
        <a:p>
          <a:endParaRPr lang="en-US"/>
        </a:p>
      </dgm:t>
    </dgm:pt>
    <dgm:pt modelId="{0D7E7AB2-9C09-4106-918A-7A1C01CCB8F4}">
      <dgm:prSet/>
      <dgm:spPr/>
      <dgm:t>
        <a:bodyPr/>
        <a:lstStyle/>
        <a:p>
          <a:r>
            <a:rPr lang="en-IN"/>
            <a:t>This unit could be an individual employee or a customer; an organisation or a complete country analysis might also be the case of interest.</a:t>
          </a:r>
          <a:endParaRPr lang="en-US"/>
        </a:p>
      </dgm:t>
    </dgm:pt>
    <dgm:pt modelId="{1E56B5B7-015E-4FB6-974A-D6713FED50A3}" type="parTrans" cxnId="{2E8B176C-4669-431D-A3AB-DFA6FDFA1B63}">
      <dgm:prSet/>
      <dgm:spPr/>
      <dgm:t>
        <a:bodyPr/>
        <a:lstStyle/>
        <a:p>
          <a:endParaRPr lang="en-US"/>
        </a:p>
      </dgm:t>
    </dgm:pt>
    <dgm:pt modelId="{2DFFB08E-8A5E-456B-B757-B86283C19556}" type="sibTrans" cxnId="{2E8B176C-4669-431D-A3AB-DFA6FDFA1B63}">
      <dgm:prSet/>
      <dgm:spPr/>
      <dgm:t>
        <a:bodyPr/>
        <a:lstStyle/>
        <a:p>
          <a:endParaRPr lang="en-US"/>
        </a:p>
      </dgm:t>
    </dgm:pt>
    <dgm:pt modelId="{14A7D834-CD93-443D-A43B-71E09A686E0E}">
      <dgm:prSet/>
      <dgm:spPr/>
      <dgm:t>
        <a:bodyPr/>
        <a:lstStyle/>
        <a:p>
          <a:r>
            <a:rPr lang="en-IN"/>
            <a:t>The scenario is reproduced based upon the secondary information and a primary recounting by those involved in the occurrence.</a:t>
          </a:r>
          <a:endParaRPr lang="en-US"/>
        </a:p>
      </dgm:t>
    </dgm:pt>
    <dgm:pt modelId="{CE202D1F-AB35-47FD-B30C-A35455EBF648}" type="parTrans" cxnId="{3C872D29-8917-44B4-904E-FE896DB38781}">
      <dgm:prSet/>
      <dgm:spPr/>
      <dgm:t>
        <a:bodyPr/>
        <a:lstStyle/>
        <a:p>
          <a:endParaRPr lang="en-US"/>
        </a:p>
      </dgm:t>
    </dgm:pt>
    <dgm:pt modelId="{4D579CDD-63F4-41B8-9E67-07EDE50D345E}" type="sibTrans" cxnId="{3C872D29-8917-44B4-904E-FE896DB38781}">
      <dgm:prSet/>
      <dgm:spPr/>
      <dgm:t>
        <a:bodyPr/>
        <a:lstStyle/>
        <a:p>
          <a:endParaRPr lang="en-US"/>
        </a:p>
      </dgm:t>
    </dgm:pt>
    <dgm:pt modelId="{CDDD1C2A-A947-4284-8056-4B612F7E80BF}" type="pres">
      <dgm:prSet presAssocID="{37D841D4-50E5-4E1D-8569-A4A5F918306A}" presName="vert0" presStyleCnt="0">
        <dgm:presLayoutVars>
          <dgm:dir/>
          <dgm:animOne val="branch"/>
          <dgm:animLvl val="lvl"/>
        </dgm:presLayoutVars>
      </dgm:prSet>
      <dgm:spPr/>
    </dgm:pt>
    <dgm:pt modelId="{E692BC45-1809-499C-8452-32381FC84254}" type="pres">
      <dgm:prSet presAssocID="{42744558-FDD4-4052-B5F3-CC50DDB10779}" presName="thickLine" presStyleLbl="alignNode1" presStyleIdx="0" presStyleCnt="4"/>
      <dgm:spPr/>
    </dgm:pt>
    <dgm:pt modelId="{ED2D051A-56BA-428B-B9D7-B726CAC325D7}" type="pres">
      <dgm:prSet presAssocID="{42744558-FDD4-4052-B5F3-CC50DDB10779}" presName="horz1" presStyleCnt="0"/>
      <dgm:spPr/>
    </dgm:pt>
    <dgm:pt modelId="{1F300622-BA82-4093-9517-344C02270AE8}" type="pres">
      <dgm:prSet presAssocID="{42744558-FDD4-4052-B5F3-CC50DDB10779}" presName="tx1" presStyleLbl="revTx" presStyleIdx="0" presStyleCnt="4"/>
      <dgm:spPr/>
    </dgm:pt>
    <dgm:pt modelId="{407320DA-87DA-4F5C-80C4-AC4635FE8B75}" type="pres">
      <dgm:prSet presAssocID="{42744558-FDD4-4052-B5F3-CC50DDB10779}" presName="vert1" presStyleCnt="0"/>
      <dgm:spPr/>
    </dgm:pt>
    <dgm:pt modelId="{20C85A3D-9FDF-43FA-9163-10D890CDA83A}" type="pres">
      <dgm:prSet presAssocID="{48B14625-3DA1-4355-9077-7E611857EE1F}" presName="thickLine" presStyleLbl="alignNode1" presStyleIdx="1" presStyleCnt="4"/>
      <dgm:spPr/>
    </dgm:pt>
    <dgm:pt modelId="{1921FD35-7B38-4ADA-91D9-EAB0E3478F5B}" type="pres">
      <dgm:prSet presAssocID="{48B14625-3DA1-4355-9077-7E611857EE1F}" presName="horz1" presStyleCnt="0"/>
      <dgm:spPr/>
    </dgm:pt>
    <dgm:pt modelId="{B44AD402-1E0A-482C-BE7C-FBF2E1D1076F}" type="pres">
      <dgm:prSet presAssocID="{48B14625-3DA1-4355-9077-7E611857EE1F}" presName="tx1" presStyleLbl="revTx" presStyleIdx="1" presStyleCnt="4"/>
      <dgm:spPr/>
    </dgm:pt>
    <dgm:pt modelId="{871B374A-1A3C-485F-AFAF-D126AA1C2D09}" type="pres">
      <dgm:prSet presAssocID="{48B14625-3DA1-4355-9077-7E611857EE1F}" presName="vert1" presStyleCnt="0"/>
      <dgm:spPr/>
    </dgm:pt>
    <dgm:pt modelId="{A1296992-2C50-40A1-B470-44F5F163A41B}" type="pres">
      <dgm:prSet presAssocID="{0D7E7AB2-9C09-4106-918A-7A1C01CCB8F4}" presName="thickLine" presStyleLbl="alignNode1" presStyleIdx="2" presStyleCnt="4"/>
      <dgm:spPr/>
    </dgm:pt>
    <dgm:pt modelId="{D4FAAA9D-BC0E-4337-9281-308567BE2A9A}" type="pres">
      <dgm:prSet presAssocID="{0D7E7AB2-9C09-4106-918A-7A1C01CCB8F4}" presName="horz1" presStyleCnt="0"/>
      <dgm:spPr/>
    </dgm:pt>
    <dgm:pt modelId="{CD981B06-D90A-42A6-8EDF-E184315A583E}" type="pres">
      <dgm:prSet presAssocID="{0D7E7AB2-9C09-4106-918A-7A1C01CCB8F4}" presName="tx1" presStyleLbl="revTx" presStyleIdx="2" presStyleCnt="4"/>
      <dgm:spPr/>
    </dgm:pt>
    <dgm:pt modelId="{871C8835-6796-4408-9A38-EA4534A80321}" type="pres">
      <dgm:prSet presAssocID="{0D7E7AB2-9C09-4106-918A-7A1C01CCB8F4}" presName="vert1" presStyleCnt="0"/>
      <dgm:spPr/>
    </dgm:pt>
    <dgm:pt modelId="{55558AF1-4158-4782-96D3-BCFF6974ACBF}" type="pres">
      <dgm:prSet presAssocID="{14A7D834-CD93-443D-A43B-71E09A686E0E}" presName="thickLine" presStyleLbl="alignNode1" presStyleIdx="3" presStyleCnt="4"/>
      <dgm:spPr/>
    </dgm:pt>
    <dgm:pt modelId="{41760966-E98A-4E3F-8013-B4FEF90D06E6}" type="pres">
      <dgm:prSet presAssocID="{14A7D834-CD93-443D-A43B-71E09A686E0E}" presName="horz1" presStyleCnt="0"/>
      <dgm:spPr/>
    </dgm:pt>
    <dgm:pt modelId="{B152C875-5DCF-4161-B268-0680BC257A45}" type="pres">
      <dgm:prSet presAssocID="{14A7D834-CD93-443D-A43B-71E09A686E0E}" presName="tx1" presStyleLbl="revTx" presStyleIdx="3" presStyleCnt="4"/>
      <dgm:spPr/>
    </dgm:pt>
    <dgm:pt modelId="{E524F440-C729-4AEF-8B11-A64F5DBEFED9}" type="pres">
      <dgm:prSet presAssocID="{14A7D834-CD93-443D-A43B-71E09A686E0E}" presName="vert1" presStyleCnt="0"/>
      <dgm:spPr/>
    </dgm:pt>
  </dgm:ptLst>
  <dgm:cxnLst>
    <dgm:cxn modelId="{A6EFFE02-8A49-42F5-B3A2-A242451C2B97}" srcId="{37D841D4-50E5-4E1D-8569-A4A5F918306A}" destId="{42744558-FDD4-4052-B5F3-CC50DDB10779}" srcOrd="0" destOrd="0" parTransId="{0B4F051D-93F1-4D15-A7D9-76979DBA1832}" sibTransId="{57DCBBB4-0D83-4D91-80C8-664635023090}"/>
    <dgm:cxn modelId="{3C872D29-8917-44B4-904E-FE896DB38781}" srcId="{37D841D4-50E5-4E1D-8569-A4A5F918306A}" destId="{14A7D834-CD93-443D-A43B-71E09A686E0E}" srcOrd="3" destOrd="0" parTransId="{CE202D1F-AB35-47FD-B30C-A35455EBF648}" sibTransId="{4D579CDD-63F4-41B8-9E67-07EDE50D345E}"/>
    <dgm:cxn modelId="{4FFE3732-FB16-40D9-BFE4-10C1344F668B}" type="presOf" srcId="{42744558-FDD4-4052-B5F3-CC50DDB10779}" destId="{1F300622-BA82-4093-9517-344C02270AE8}" srcOrd="0" destOrd="0" presId="urn:microsoft.com/office/officeart/2008/layout/LinedList"/>
    <dgm:cxn modelId="{9D8D1136-52C2-403B-8B5D-BAD903414CD8}" type="presOf" srcId="{0D7E7AB2-9C09-4106-918A-7A1C01CCB8F4}" destId="{CD981B06-D90A-42A6-8EDF-E184315A583E}" srcOrd="0" destOrd="0" presId="urn:microsoft.com/office/officeart/2008/layout/LinedList"/>
    <dgm:cxn modelId="{24459946-FD2A-445E-8CD7-0E672E563D6B}" type="presOf" srcId="{48B14625-3DA1-4355-9077-7E611857EE1F}" destId="{B44AD402-1E0A-482C-BE7C-FBF2E1D1076F}" srcOrd="0" destOrd="0" presId="urn:microsoft.com/office/officeart/2008/layout/LinedList"/>
    <dgm:cxn modelId="{2E8B176C-4669-431D-A3AB-DFA6FDFA1B63}" srcId="{37D841D4-50E5-4E1D-8569-A4A5F918306A}" destId="{0D7E7AB2-9C09-4106-918A-7A1C01CCB8F4}" srcOrd="2" destOrd="0" parTransId="{1E56B5B7-015E-4FB6-974A-D6713FED50A3}" sibTransId="{2DFFB08E-8A5E-456B-B757-B86283C19556}"/>
    <dgm:cxn modelId="{1116144D-D9F5-49C2-A2F2-92C5F93BA1D3}" type="presOf" srcId="{14A7D834-CD93-443D-A43B-71E09A686E0E}" destId="{B152C875-5DCF-4161-B268-0680BC257A45}" srcOrd="0" destOrd="0" presId="urn:microsoft.com/office/officeart/2008/layout/LinedList"/>
    <dgm:cxn modelId="{4CCDEABB-220E-47D8-B83B-B030F9D4CD2B}" srcId="{37D841D4-50E5-4E1D-8569-A4A5F918306A}" destId="{48B14625-3DA1-4355-9077-7E611857EE1F}" srcOrd="1" destOrd="0" parTransId="{5ECE44A8-1231-4AE0-93E3-B2AFF90012E9}" sibTransId="{E6BF7074-3848-4B63-B9A7-F0298E559469}"/>
    <dgm:cxn modelId="{05B40EC0-80B2-4B1D-945B-446F929F3985}" type="presOf" srcId="{37D841D4-50E5-4E1D-8569-A4A5F918306A}" destId="{CDDD1C2A-A947-4284-8056-4B612F7E80BF}" srcOrd="0" destOrd="0" presId="urn:microsoft.com/office/officeart/2008/layout/LinedList"/>
    <dgm:cxn modelId="{50FB5AC5-6434-425A-956D-C9CBC30BADE1}" type="presParOf" srcId="{CDDD1C2A-A947-4284-8056-4B612F7E80BF}" destId="{E692BC45-1809-499C-8452-32381FC84254}" srcOrd="0" destOrd="0" presId="urn:microsoft.com/office/officeart/2008/layout/LinedList"/>
    <dgm:cxn modelId="{49B3F599-BB0C-456D-82C3-B521329884E8}" type="presParOf" srcId="{CDDD1C2A-A947-4284-8056-4B612F7E80BF}" destId="{ED2D051A-56BA-428B-B9D7-B726CAC325D7}" srcOrd="1" destOrd="0" presId="urn:microsoft.com/office/officeart/2008/layout/LinedList"/>
    <dgm:cxn modelId="{07570750-0F2C-4E9A-88B7-AF499E1D0297}" type="presParOf" srcId="{ED2D051A-56BA-428B-B9D7-B726CAC325D7}" destId="{1F300622-BA82-4093-9517-344C02270AE8}" srcOrd="0" destOrd="0" presId="urn:microsoft.com/office/officeart/2008/layout/LinedList"/>
    <dgm:cxn modelId="{20BA138E-4424-4EB6-BF94-16C18B629864}" type="presParOf" srcId="{ED2D051A-56BA-428B-B9D7-B726CAC325D7}" destId="{407320DA-87DA-4F5C-80C4-AC4635FE8B75}" srcOrd="1" destOrd="0" presId="urn:microsoft.com/office/officeart/2008/layout/LinedList"/>
    <dgm:cxn modelId="{CBF50CCA-59E5-425B-A7A4-231D8E97C784}" type="presParOf" srcId="{CDDD1C2A-A947-4284-8056-4B612F7E80BF}" destId="{20C85A3D-9FDF-43FA-9163-10D890CDA83A}" srcOrd="2" destOrd="0" presId="urn:microsoft.com/office/officeart/2008/layout/LinedList"/>
    <dgm:cxn modelId="{958F5C2D-CE3C-4C57-8231-51A2089C64E1}" type="presParOf" srcId="{CDDD1C2A-A947-4284-8056-4B612F7E80BF}" destId="{1921FD35-7B38-4ADA-91D9-EAB0E3478F5B}" srcOrd="3" destOrd="0" presId="urn:microsoft.com/office/officeart/2008/layout/LinedList"/>
    <dgm:cxn modelId="{F045CC24-1014-47DB-83B8-F02895D2214F}" type="presParOf" srcId="{1921FD35-7B38-4ADA-91D9-EAB0E3478F5B}" destId="{B44AD402-1E0A-482C-BE7C-FBF2E1D1076F}" srcOrd="0" destOrd="0" presId="urn:microsoft.com/office/officeart/2008/layout/LinedList"/>
    <dgm:cxn modelId="{E0E13F9B-BFB7-45B5-A4BD-24139BB00963}" type="presParOf" srcId="{1921FD35-7B38-4ADA-91D9-EAB0E3478F5B}" destId="{871B374A-1A3C-485F-AFAF-D126AA1C2D09}" srcOrd="1" destOrd="0" presId="urn:microsoft.com/office/officeart/2008/layout/LinedList"/>
    <dgm:cxn modelId="{4F2691F6-98F8-45D5-911B-BCDA0DE9AAA2}" type="presParOf" srcId="{CDDD1C2A-A947-4284-8056-4B612F7E80BF}" destId="{A1296992-2C50-40A1-B470-44F5F163A41B}" srcOrd="4" destOrd="0" presId="urn:microsoft.com/office/officeart/2008/layout/LinedList"/>
    <dgm:cxn modelId="{CA695321-E367-4ACA-A88D-44BDACD12586}" type="presParOf" srcId="{CDDD1C2A-A947-4284-8056-4B612F7E80BF}" destId="{D4FAAA9D-BC0E-4337-9281-308567BE2A9A}" srcOrd="5" destOrd="0" presId="urn:microsoft.com/office/officeart/2008/layout/LinedList"/>
    <dgm:cxn modelId="{05C7E8BC-95EA-482B-8DEE-631E3737C3EE}" type="presParOf" srcId="{D4FAAA9D-BC0E-4337-9281-308567BE2A9A}" destId="{CD981B06-D90A-42A6-8EDF-E184315A583E}" srcOrd="0" destOrd="0" presId="urn:microsoft.com/office/officeart/2008/layout/LinedList"/>
    <dgm:cxn modelId="{F4235293-EB2F-4998-8D10-72EEA4ADF6D6}" type="presParOf" srcId="{D4FAAA9D-BC0E-4337-9281-308567BE2A9A}" destId="{871C8835-6796-4408-9A38-EA4534A80321}" srcOrd="1" destOrd="0" presId="urn:microsoft.com/office/officeart/2008/layout/LinedList"/>
    <dgm:cxn modelId="{13E44D1E-276C-4AB4-ABAC-9005D1B885B8}" type="presParOf" srcId="{CDDD1C2A-A947-4284-8056-4B612F7E80BF}" destId="{55558AF1-4158-4782-96D3-BCFF6974ACBF}" srcOrd="6" destOrd="0" presId="urn:microsoft.com/office/officeart/2008/layout/LinedList"/>
    <dgm:cxn modelId="{70192DA7-F1CB-46A4-B5CF-15555A758E5B}" type="presParOf" srcId="{CDDD1C2A-A947-4284-8056-4B612F7E80BF}" destId="{41760966-E98A-4E3F-8013-B4FEF90D06E6}" srcOrd="7" destOrd="0" presId="urn:microsoft.com/office/officeart/2008/layout/LinedList"/>
    <dgm:cxn modelId="{65896609-9F67-4C41-A7BA-10B4F64A8F05}" type="presParOf" srcId="{41760966-E98A-4E3F-8013-B4FEF90D06E6}" destId="{B152C875-5DCF-4161-B268-0680BC257A45}" srcOrd="0" destOrd="0" presId="urn:microsoft.com/office/officeart/2008/layout/LinedList"/>
    <dgm:cxn modelId="{B9591719-9B07-4C74-8640-55FEB31C7D84}" type="presParOf" srcId="{41760966-E98A-4E3F-8013-B4FEF90D06E6}" destId="{E524F440-C729-4AEF-8B11-A64F5DBEFE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8094-9C36-4657-A877-1633E40A0F58}">
      <dsp:nvSpPr>
        <dsp:cNvPr id="0" name=""/>
        <dsp:cNvSpPr/>
      </dsp:nvSpPr>
      <dsp:spPr>
        <a:xfrm>
          <a:off x="0" y="0"/>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17E2CB-1698-48E1-A756-A8B67C17DF31}">
      <dsp:nvSpPr>
        <dsp:cNvPr id="0" name=""/>
        <dsp:cNvSpPr/>
      </dsp:nvSpPr>
      <dsp:spPr>
        <a:xfrm>
          <a:off x="0" y="0"/>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Secondary resource analysis contain details of previously collected findings and can be represented in a relatively easier and inexpensive way.</a:t>
          </a:r>
          <a:endParaRPr lang="en-US" sz="1900" kern="1200"/>
        </a:p>
      </dsp:txBody>
      <dsp:txXfrm>
        <a:off x="0" y="0"/>
        <a:ext cx="6586489" cy="946354"/>
      </dsp:txXfrm>
    </dsp:sp>
    <dsp:sp modelId="{C327FC7E-587B-4DC1-8DE9-CC8A794609F7}">
      <dsp:nvSpPr>
        <dsp:cNvPr id="0" name=""/>
        <dsp:cNvSpPr/>
      </dsp:nvSpPr>
      <dsp:spPr>
        <a:xfrm>
          <a:off x="0" y="94635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02BF2A7-D2DB-4AC4-B26B-7108D3511AED}">
      <dsp:nvSpPr>
        <dsp:cNvPr id="0" name=""/>
        <dsp:cNvSpPr/>
      </dsp:nvSpPr>
      <dsp:spPr>
        <a:xfrm>
          <a:off x="0" y="94635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Secondary resource is the compiled and readily available data on the bases of the entire industry, business.</a:t>
          </a:r>
          <a:endParaRPr lang="en-US" sz="1900" kern="1200"/>
        </a:p>
      </dsp:txBody>
      <dsp:txXfrm>
        <a:off x="0" y="946354"/>
        <a:ext cx="6586489" cy="946354"/>
      </dsp:txXfrm>
    </dsp:sp>
    <dsp:sp modelId="{7F025C5B-7B0A-4BC8-887A-8DF310E2C854}">
      <dsp:nvSpPr>
        <dsp:cNvPr id="0" name=""/>
        <dsp:cNvSpPr/>
      </dsp:nvSpPr>
      <dsp:spPr>
        <a:xfrm>
          <a:off x="0" y="1892709"/>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3992EA-EA74-4DB8-AC59-1DA9A4210C2B}">
      <dsp:nvSpPr>
        <dsp:cNvPr id="0" name=""/>
        <dsp:cNvSpPr/>
      </dsp:nvSpPr>
      <dsp:spPr>
        <a:xfrm>
          <a:off x="0" y="1892709"/>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These might be available on free and public domains or through a structured acquisition process or the cost.</a:t>
          </a:r>
          <a:endParaRPr lang="en-US" sz="1900" kern="1200"/>
        </a:p>
      </dsp:txBody>
      <dsp:txXfrm>
        <a:off x="0" y="1892709"/>
        <a:ext cx="6586489" cy="946354"/>
      </dsp:txXfrm>
    </dsp:sp>
    <dsp:sp modelId="{556D5C41-DE5F-4E5C-860D-330CA22C444E}">
      <dsp:nvSpPr>
        <dsp:cNvPr id="0" name=""/>
        <dsp:cNvSpPr/>
      </dsp:nvSpPr>
      <dsp:spPr>
        <a:xfrm>
          <a:off x="0" y="283906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50FF3B-5A94-44A7-B868-CEFBEE3F28A8}">
      <dsp:nvSpPr>
        <dsp:cNvPr id="0" name=""/>
        <dsp:cNvSpPr/>
      </dsp:nvSpPr>
      <dsp:spPr>
        <a:xfrm>
          <a:off x="0" y="283906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These are both government and nongovernment publications and would have varying levels of accuracy required.</a:t>
          </a:r>
          <a:endParaRPr lang="en-US" sz="1900" kern="1200"/>
        </a:p>
      </dsp:txBody>
      <dsp:txXfrm>
        <a:off x="0" y="2839064"/>
        <a:ext cx="6586489" cy="94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2BC45-1809-499C-8452-32381FC84254}">
      <dsp:nvSpPr>
        <dsp:cNvPr id="0" name=""/>
        <dsp:cNvSpPr/>
      </dsp:nvSpPr>
      <dsp:spPr>
        <a:xfrm>
          <a:off x="0" y="0"/>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F300622-BA82-4093-9517-344C02270AE8}">
      <dsp:nvSpPr>
        <dsp:cNvPr id="0" name=""/>
        <dsp:cNvSpPr/>
      </dsp:nvSpPr>
      <dsp:spPr>
        <a:xfrm>
          <a:off x="0" y="0"/>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It s intricately designed and reveals a complete presentation of facts as they occur in a single entity. </a:t>
          </a:r>
          <a:endParaRPr lang="en-US" sz="1900" kern="1200"/>
        </a:p>
      </dsp:txBody>
      <dsp:txXfrm>
        <a:off x="0" y="0"/>
        <a:ext cx="6586489" cy="946354"/>
      </dsp:txXfrm>
    </dsp:sp>
    <dsp:sp modelId="{20C85A3D-9FDF-43FA-9163-10D890CDA83A}">
      <dsp:nvSpPr>
        <dsp:cNvPr id="0" name=""/>
        <dsp:cNvSpPr/>
      </dsp:nvSpPr>
      <dsp:spPr>
        <a:xfrm>
          <a:off x="0" y="94635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4AD402-1E0A-482C-BE7C-FBF2E1D1076F}">
      <dsp:nvSpPr>
        <dsp:cNvPr id="0" name=""/>
        <dsp:cNvSpPr/>
      </dsp:nvSpPr>
      <dsp:spPr>
        <a:xfrm>
          <a:off x="0" y="94635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It is focused on a single unit of analysis.</a:t>
          </a:r>
          <a:endParaRPr lang="en-US" sz="1900" kern="1200"/>
        </a:p>
      </dsp:txBody>
      <dsp:txXfrm>
        <a:off x="0" y="946354"/>
        <a:ext cx="6586489" cy="946354"/>
      </dsp:txXfrm>
    </dsp:sp>
    <dsp:sp modelId="{A1296992-2C50-40A1-B470-44F5F163A41B}">
      <dsp:nvSpPr>
        <dsp:cNvPr id="0" name=""/>
        <dsp:cNvSpPr/>
      </dsp:nvSpPr>
      <dsp:spPr>
        <a:xfrm>
          <a:off x="0" y="1892709"/>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D981B06-D90A-42A6-8EDF-E184315A583E}">
      <dsp:nvSpPr>
        <dsp:cNvPr id="0" name=""/>
        <dsp:cNvSpPr/>
      </dsp:nvSpPr>
      <dsp:spPr>
        <a:xfrm>
          <a:off x="0" y="1892709"/>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This unit could be an individual employee or a customer; an organisation or a complete country analysis might also be the case of interest.</a:t>
          </a:r>
          <a:endParaRPr lang="en-US" sz="1900" kern="1200"/>
        </a:p>
      </dsp:txBody>
      <dsp:txXfrm>
        <a:off x="0" y="1892709"/>
        <a:ext cx="6586489" cy="946354"/>
      </dsp:txXfrm>
    </dsp:sp>
    <dsp:sp modelId="{55558AF1-4158-4782-96D3-BCFF6974ACBF}">
      <dsp:nvSpPr>
        <dsp:cNvPr id="0" name=""/>
        <dsp:cNvSpPr/>
      </dsp:nvSpPr>
      <dsp:spPr>
        <a:xfrm>
          <a:off x="0" y="283906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52C875-5DCF-4161-B268-0680BC257A45}">
      <dsp:nvSpPr>
        <dsp:cNvPr id="0" name=""/>
        <dsp:cNvSpPr/>
      </dsp:nvSpPr>
      <dsp:spPr>
        <a:xfrm>
          <a:off x="0" y="283906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a:t>The scenario is reproduced based upon the secondary information and a primary recounting by those involved in the occurrence.</a:t>
          </a:r>
          <a:endParaRPr lang="en-US" sz="1900" kern="1200"/>
        </a:p>
      </dsp:txBody>
      <dsp:txXfrm>
        <a:off x="0" y="2839064"/>
        <a:ext cx="6586489" cy="9463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A931-E1A1-496A-AFE3-577BD75A0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F04A99-6B8A-404D-9AB8-F7C2E987B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DCA2261-F291-4FA4-8D7F-65F1FFC01FE7}"/>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5" name="Footer Placeholder 4">
            <a:extLst>
              <a:ext uri="{FF2B5EF4-FFF2-40B4-BE49-F238E27FC236}">
                <a16:creationId xmlns:a16="http://schemas.microsoft.com/office/drawing/2014/main" id="{07A4A863-1E67-44BE-88BA-173E03524E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AFB177-4D38-4CE4-8DDE-C72C5C13D74D}"/>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196734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A861-3E48-4A83-BFF2-A0D6ABBD71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BB39AB-FE6B-4C6C-8D08-B5BE1D770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CC3A29-F75E-4330-89FC-0E950BEED46C}"/>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5" name="Footer Placeholder 4">
            <a:extLst>
              <a:ext uri="{FF2B5EF4-FFF2-40B4-BE49-F238E27FC236}">
                <a16:creationId xmlns:a16="http://schemas.microsoft.com/office/drawing/2014/main" id="{C415B267-FF19-4927-A48E-D33FAC4C8D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90A178-FF08-43B3-9523-3F0158BC337C}"/>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127282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C53A2-158C-4060-B76F-5BDC7000EA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8E4231E-AFD3-4FCA-89EE-B95EF41013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BD92D5-9990-49BA-AB6C-3223A316F9F2}"/>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5" name="Footer Placeholder 4">
            <a:extLst>
              <a:ext uri="{FF2B5EF4-FFF2-40B4-BE49-F238E27FC236}">
                <a16:creationId xmlns:a16="http://schemas.microsoft.com/office/drawing/2014/main" id="{36B23C50-4008-4C5C-A48E-204812B62B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E27993-F243-4A33-9035-D3A9E04CC318}"/>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22264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5F40-603F-4C4E-9D7A-3841F150E9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6E8494F-61C0-4B3B-9700-F586832D6E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D6E025-BEBA-4214-A5CB-EBA9818CAB37}"/>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5" name="Footer Placeholder 4">
            <a:extLst>
              <a:ext uri="{FF2B5EF4-FFF2-40B4-BE49-F238E27FC236}">
                <a16:creationId xmlns:a16="http://schemas.microsoft.com/office/drawing/2014/main" id="{D5B7731E-096A-4D00-86D4-BE85BB279B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FECAD9-C261-445F-BE14-22A88A62FF81}"/>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76146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B31E-66A6-4EC4-8855-FD2AAF0D9B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39E508-709C-4788-A817-7ADD0992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289930-1A4E-40E1-965F-BEF3D60CDB7C}"/>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5" name="Footer Placeholder 4">
            <a:extLst>
              <a:ext uri="{FF2B5EF4-FFF2-40B4-BE49-F238E27FC236}">
                <a16:creationId xmlns:a16="http://schemas.microsoft.com/office/drawing/2014/main" id="{DDB97C96-99D0-470D-8EFE-5221949BAA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19606C-2A10-4602-8938-B82269548B37}"/>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79963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6744-8D7A-4E62-96D3-95DEB3AAC7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41DC4C-E5CF-40E0-8335-04E2D72301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F65B66-B812-42C5-987C-37BCD2C38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5907751-4D66-4893-80B0-E3DAB59DEB7B}"/>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6" name="Footer Placeholder 5">
            <a:extLst>
              <a:ext uri="{FF2B5EF4-FFF2-40B4-BE49-F238E27FC236}">
                <a16:creationId xmlns:a16="http://schemas.microsoft.com/office/drawing/2014/main" id="{014D9DD8-7AEA-4F16-B08A-A217282748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FD01608-1A16-4F84-98A1-60912B7CF053}"/>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372600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5D47-1FC9-4ACE-9DEE-9BE541B9AEC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4CD133E-A06B-4295-87BD-868D1421F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CD32F7-DD82-49D5-8862-B6C0D1B440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2EC108E-82FE-47AF-BB11-42E67920C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98C358-75A1-4076-A372-AE9659EE5A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737FAB6-235D-4C3B-8A89-60573212B318}"/>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8" name="Footer Placeholder 7">
            <a:extLst>
              <a:ext uri="{FF2B5EF4-FFF2-40B4-BE49-F238E27FC236}">
                <a16:creationId xmlns:a16="http://schemas.microsoft.com/office/drawing/2014/main" id="{E2F75D10-DF55-484F-BAC5-3CC036BC1F6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CA99307-9DB2-467D-9915-4BC0F309A6D1}"/>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321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11B3-5077-4F3D-BF0D-89ADEBFB72A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502961E-8EDB-4148-AB68-6C507044CE32}"/>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4" name="Footer Placeholder 3">
            <a:extLst>
              <a:ext uri="{FF2B5EF4-FFF2-40B4-BE49-F238E27FC236}">
                <a16:creationId xmlns:a16="http://schemas.microsoft.com/office/drawing/2014/main" id="{716613DB-8507-467B-931F-9ADF8C59335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6A45641-E82A-4803-B192-0BE268719FF5}"/>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299483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E260F-F2E9-4398-B673-291A3844BB73}"/>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3" name="Footer Placeholder 2">
            <a:extLst>
              <a:ext uri="{FF2B5EF4-FFF2-40B4-BE49-F238E27FC236}">
                <a16:creationId xmlns:a16="http://schemas.microsoft.com/office/drawing/2014/main" id="{4ADD1D2D-6E21-470B-AB69-ED0E77DD124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292E8F-9073-43F1-9CAF-234D24158847}"/>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335235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47AC-275E-4D31-8B75-6D2F7A25C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3D6A7A3-0884-4959-91E2-AD1DC16A8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D6BB61C-DBAE-443F-8310-5A8535EFD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9753AD-5009-483C-B40F-490006A6ED6B}"/>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6" name="Footer Placeholder 5">
            <a:extLst>
              <a:ext uri="{FF2B5EF4-FFF2-40B4-BE49-F238E27FC236}">
                <a16:creationId xmlns:a16="http://schemas.microsoft.com/office/drawing/2014/main" id="{F977F6CD-409F-413C-9F5F-F7F8FD1C30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7F4748A-0539-4AA9-8A11-AD239A61049C}"/>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385268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3916-3AE4-4C6E-92B6-3F22BEC81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CBBE182-4658-4F41-B2A1-C64DCDF49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D0939E3-0F61-46C8-A103-69360C0E9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AC3E9-AA01-4426-985B-F9DB3DBB02AA}"/>
              </a:ext>
            </a:extLst>
          </p:cNvPr>
          <p:cNvSpPr>
            <a:spLocks noGrp="1"/>
          </p:cNvSpPr>
          <p:nvPr>
            <p:ph type="dt" sz="half" idx="10"/>
          </p:nvPr>
        </p:nvSpPr>
        <p:spPr/>
        <p:txBody>
          <a:bodyPr/>
          <a:lstStyle/>
          <a:p>
            <a:fld id="{94F818B5-A908-420F-880B-D72009A1A3B9}" type="datetimeFigureOut">
              <a:rPr lang="en-IN" smtClean="0"/>
              <a:t>18-04-2023</a:t>
            </a:fld>
            <a:endParaRPr lang="en-IN"/>
          </a:p>
        </p:txBody>
      </p:sp>
      <p:sp>
        <p:nvSpPr>
          <p:cNvPr id="6" name="Footer Placeholder 5">
            <a:extLst>
              <a:ext uri="{FF2B5EF4-FFF2-40B4-BE49-F238E27FC236}">
                <a16:creationId xmlns:a16="http://schemas.microsoft.com/office/drawing/2014/main" id="{E8CE2B62-2A8B-4A12-907A-80CAC43596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A04BCAB-592A-40E8-9E18-EE838BAE80C0}"/>
              </a:ext>
            </a:extLst>
          </p:cNvPr>
          <p:cNvSpPr>
            <a:spLocks noGrp="1"/>
          </p:cNvSpPr>
          <p:nvPr>
            <p:ph type="sldNum" sz="quarter" idx="12"/>
          </p:nvPr>
        </p:nvSpPr>
        <p:spPr/>
        <p:txBody>
          <a:bodyPr/>
          <a:lstStyle/>
          <a:p>
            <a:fld id="{3B4CF6BE-8F4E-4AB8-8B16-5345998217EC}" type="slidenum">
              <a:rPr lang="en-IN" smtClean="0"/>
              <a:t>‹#›</a:t>
            </a:fld>
            <a:endParaRPr lang="en-IN"/>
          </a:p>
        </p:txBody>
      </p:sp>
    </p:spTree>
    <p:extLst>
      <p:ext uri="{BB962C8B-B14F-4D97-AF65-F5344CB8AC3E}">
        <p14:creationId xmlns:p14="http://schemas.microsoft.com/office/powerpoint/2010/main" val="105145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266C8-9B47-4E8B-8E7F-538008036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9E0A1D1-00A3-44A4-AF88-FBB76419D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B8CB21-6EF3-456B-AD8B-B036AFFB4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818B5-A908-420F-880B-D72009A1A3B9}" type="datetimeFigureOut">
              <a:rPr lang="en-IN" smtClean="0"/>
              <a:t>18-04-2023</a:t>
            </a:fld>
            <a:endParaRPr lang="en-IN"/>
          </a:p>
        </p:txBody>
      </p:sp>
      <p:sp>
        <p:nvSpPr>
          <p:cNvPr id="5" name="Footer Placeholder 4">
            <a:extLst>
              <a:ext uri="{FF2B5EF4-FFF2-40B4-BE49-F238E27FC236}">
                <a16:creationId xmlns:a16="http://schemas.microsoft.com/office/drawing/2014/main" id="{948947DC-CD86-42D9-95AC-78943EAB0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57665C1-D90F-4DFC-8F04-C369F4BAE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CF6BE-8F4E-4AB8-8B16-5345998217EC}" type="slidenum">
              <a:rPr lang="en-IN" smtClean="0"/>
              <a:t>‹#›</a:t>
            </a:fld>
            <a:endParaRPr lang="en-IN"/>
          </a:p>
        </p:txBody>
      </p:sp>
    </p:spTree>
    <p:extLst>
      <p:ext uri="{BB962C8B-B14F-4D97-AF65-F5344CB8AC3E}">
        <p14:creationId xmlns:p14="http://schemas.microsoft.com/office/powerpoint/2010/main" val="2695101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6442-B147-4FB6-B0E2-682681BE6AEB}"/>
              </a:ext>
            </a:extLst>
          </p:cNvPr>
          <p:cNvSpPr>
            <a:spLocks noGrp="1"/>
          </p:cNvSpPr>
          <p:nvPr>
            <p:ph type="title"/>
          </p:nvPr>
        </p:nvSpPr>
        <p:spPr>
          <a:xfrm>
            <a:off x="838200" y="365126"/>
            <a:ext cx="10515600" cy="566738"/>
          </a:xfrm>
        </p:spPr>
        <p:style>
          <a:lnRef idx="2">
            <a:schemeClr val="dk1"/>
          </a:lnRef>
          <a:fillRef idx="1">
            <a:schemeClr val="lt1"/>
          </a:fillRef>
          <a:effectRef idx="0">
            <a:schemeClr val="dk1"/>
          </a:effectRef>
          <a:fontRef idx="minor">
            <a:schemeClr val="dk1"/>
          </a:fontRef>
        </p:style>
        <p:txBody>
          <a:bodyPr>
            <a:normAutofit fontScale="90000"/>
          </a:bodyPr>
          <a:lstStyle/>
          <a:p>
            <a:r>
              <a:rPr lang="en-IN" dirty="0">
                <a:solidFill>
                  <a:srgbClr val="FF0000"/>
                </a:solidFill>
              </a:rPr>
              <a:t>Classification of the Research Design:</a:t>
            </a:r>
          </a:p>
        </p:txBody>
      </p:sp>
      <p:sp>
        <p:nvSpPr>
          <p:cNvPr id="4" name="Rectangle 3">
            <a:extLst>
              <a:ext uri="{FF2B5EF4-FFF2-40B4-BE49-F238E27FC236}">
                <a16:creationId xmlns:a16="http://schemas.microsoft.com/office/drawing/2014/main" id="{D911F9F2-4CBC-4798-845E-98DC75E3DD66}"/>
              </a:ext>
            </a:extLst>
          </p:cNvPr>
          <p:cNvSpPr/>
          <p:nvPr/>
        </p:nvSpPr>
        <p:spPr>
          <a:xfrm>
            <a:off x="3900488" y="1241823"/>
            <a:ext cx="2938462" cy="5667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800" dirty="0"/>
              <a:t>Research Design</a:t>
            </a:r>
          </a:p>
        </p:txBody>
      </p:sp>
      <p:sp>
        <p:nvSpPr>
          <p:cNvPr id="5" name="Rectangle 4">
            <a:extLst>
              <a:ext uri="{FF2B5EF4-FFF2-40B4-BE49-F238E27FC236}">
                <a16:creationId xmlns:a16="http://schemas.microsoft.com/office/drawing/2014/main" id="{1F6D8B5A-DE7C-46B9-8AA8-4756C8488277}"/>
              </a:ext>
            </a:extLst>
          </p:cNvPr>
          <p:cNvSpPr/>
          <p:nvPr/>
        </p:nvSpPr>
        <p:spPr>
          <a:xfrm>
            <a:off x="776288" y="2214563"/>
            <a:ext cx="3133725" cy="5667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800" dirty="0"/>
              <a:t>Exploratory Design</a:t>
            </a:r>
          </a:p>
        </p:txBody>
      </p:sp>
      <p:sp>
        <p:nvSpPr>
          <p:cNvPr id="6" name="Rectangle 5">
            <a:extLst>
              <a:ext uri="{FF2B5EF4-FFF2-40B4-BE49-F238E27FC236}">
                <a16:creationId xmlns:a16="http://schemas.microsoft.com/office/drawing/2014/main" id="{DFEE2323-094C-4224-9274-0D94FA042738}"/>
              </a:ext>
            </a:extLst>
          </p:cNvPr>
          <p:cNvSpPr/>
          <p:nvPr/>
        </p:nvSpPr>
        <p:spPr>
          <a:xfrm>
            <a:off x="7439025" y="1907385"/>
            <a:ext cx="3133725" cy="87391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a:t>Conclusive Research Design</a:t>
            </a:r>
          </a:p>
        </p:txBody>
      </p:sp>
      <p:sp>
        <p:nvSpPr>
          <p:cNvPr id="7" name="Rectangle 6">
            <a:extLst>
              <a:ext uri="{FF2B5EF4-FFF2-40B4-BE49-F238E27FC236}">
                <a16:creationId xmlns:a16="http://schemas.microsoft.com/office/drawing/2014/main" id="{C2ABE279-D593-42EC-87CF-A9208DE8582B}"/>
              </a:ext>
            </a:extLst>
          </p:cNvPr>
          <p:cNvSpPr/>
          <p:nvPr/>
        </p:nvSpPr>
        <p:spPr>
          <a:xfrm>
            <a:off x="9134475" y="3145631"/>
            <a:ext cx="2962276" cy="5667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800" dirty="0"/>
              <a:t>Causal Research</a:t>
            </a:r>
          </a:p>
        </p:txBody>
      </p:sp>
      <p:sp>
        <p:nvSpPr>
          <p:cNvPr id="8" name="Rectangle 7">
            <a:extLst>
              <a:ext uri="{FF2B5EF4-FFF2-40B4-BE49-F238E27FC236}">
                <a16:creationId xmlns:a16="http://schemas.microsoft.com/office/drawing/2014/main" id="{0F4E367B-3769-4BD9-B413-396BAF260271}"/>
              </a:ext>
            </a:extLst>
          </p:cNvPr>
          <p:cNvSpPr/>
          <p:nvPr/>
        </p:nvSpPr>
        <p:spPr>
          <a:xfrm>
            <a:off x="5681662" y="3200395"/>
            <a:ext cx="3133725" cy="5667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400" dirty="0"/>
              <a:t>Descriptive Research</a:t>
            </a:r>
          </a:p>
        </p:txBody>
      </p:sp>
      <p:sp>
        <p:nvSpPr>
          <p:cNvPr id="9" name="Rectangle 8">
            <a:extLst>
              <a:ext uri="{FF2B5EF4-FFF2-40B4-BE49-F238E27FC236}">
                <a16:creationId xmlns:a16="http://schemas.microsoft.com/office/drawing/2014/main" id="{47D3C8B9-1AB8-48C2-B8A4-8A1F0E88080F}"/>
              </a:ext>
            </a:extLst>
          </p:cNvPr>
          <p:cNvSpPr/>
          <p:nvPr/>
        </p:nvSpPr>
        <p:spPr>
          <a:xfrm>
            <a:off x="8686800" y="4431501"/>
            <a:ext cx="3133725" cy="5667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800" dirty="0"/>
              <a:t>Longitudinal Design</a:t>
            </a:r>
          </a:p>
        </p:txBody>
      </p:sp>
      <p:sp>
        <p:nvSpPr>
          <p:cNvPr id="10" name="Rectangle 9">
            <a:extLst>
              <a:ext uri="{FF2B5EF4-FFF2-40B4-BE49-F238E27FC236}">
                <a16:creationId xmlns:a16="http://schemas.microsoft.com/office/drawing/2014/main" id="{2BAC01C2-A03B-42BE-A8E4-0AC2158A9CCD}"/>
              </a:ext>
            </a:extLst>
          </p:cNvPr>
          <p:cNvSpPr/>
          <p:nvPr/>
        </p:nvSpPr>
        <p:spPr>
          <a:xfrm>
            <a:off x="5029200" y="4431501"/>
            <a:ext cx="3133725" cy="5667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400" dirty="0"/>
              <a:t>Cross-sectional Design</a:t>
            </a:r>
          </a:p>
        </p:txBody>
      </p:sp>
      <p:sp>
        <p:nvSpPr>
          <p:cNvPr id="11" name="Rectangle 10">
            <a:extLst>
              <a:ext uri="{FF2B5EF4-FFF2-40B4-BE49-F238E27FC236}">
                <a16:creationId xmlns:a16="http://schemas.microsoft.com/office/drawing/2014/main" id="{42B7C4C3-B4F8-4193-85A8-2442EF04D9FC}"/>
              </a:ext>
            </a:extLst>
          </p:cNvPr>
          <p:cNvSpPr/>
          <p:nvPr/>
        </p:nvSpPr>
        <p:spPr>
          <a:xfrm>
            <a:off x="8524875" y="5662607"/>
            <a:ext cx="3133725" cy="8255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400" dirty="0"/>
              <a:t>Multiple Cross – sectional Design</a:t>
            </a:r>
          </a:p>
        </p:txBody>
      </p:sp>
      <p:sp>
        <p:nvSpPr>
          <p:cNvPr id="12" name="Rectangle 11">
            <a:extLst>
              <a:ext uri="{FF2B5EF4-FFF2-40B4-BE49-F238E27FC236}">
                <a16:creationId xmlns:a16="http://schemas.microsoft.com/office/drawing/2014/main" id="{C2BDC822-09DF-413C-97EA-521EDA55B02A}"/>
              </a:ext>
            </a:extLst>
          </p:cNvPr>
          <p:cNvSpPr/>
          <p:nvPr/>
        </p:nvSpPr>
        <p:spPr>
          <a:xfrm>
            <a:off x="4433887" y="5667372"/>
            <a:ext cx="3133725" cy="8255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400" dirty="0"/>
              <a:t>Single  Cross – sectional Design</a:t>
            </a:r>
          </a:p>
        </p:txBody>
      </p:sp>
      <p:cxnSp>
        <p:nvCxnSpPr>
          <p:cNvPr id="14" name="Connector: Elbow 13">
            <a:extLst>
              <a:ext uri="{FF2B5EF4-FFF2-40B4-BE49-F238E27FC236}">
                <a16:creationId xmlns:a16="http://schemas.microsoft.com/office/drawing/2014/main" id="{43360631-9D93-4E83-85C6-54CA646D9628}"/>
              </a:ext>
            </a:extLst>
          </p:cNvPr>
          <p:cNvCxnSpPr>
            <a:stCxn id="4" idx="2"/>
            <a:endCxn id="5" idx="0"/>
          </p:cNvCxnSpPr>
          <p:nvPr/>
        </p:nvCxnSpPr>
        <p:spPr>
          <a:xfrm rot="5400000">
            <a:off x="3653434" y="498277"/>
            <a:ext cx="406003" cy="3026568"/>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6" name="Connector: Elbow 15">
            <a:extLst>
              <a:ext uri="{FF2B5EF4-FFF2-40B4-BE49-F238E27FC236}">
                <a16:creationId xmlns:a16="http://schemas.microsoft.com/office/drawing/2014/main" id="{F33E4179-91E1-48F3-99E3-8B4545DEDA24}"/>
              </a:ext>
            </a:extLst>
          </p:cNvPr>
          <p:cNvCxnSpPr>
            <a:stCxn id="4" idx="2"/>
          </p:cNvCxnSpPr>
          <p:nvPr/>
        </p:nvCxnSpPr>
        <p:spPr>
          <a:xfrm rot="16200000" flipH="1">
            <a:off x="6156127" y="1022152"/>
            <a:ext cx="496490" cy="206930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6110FC1-69AD-441B-9F80-9F03CB9403E7}"/>
              </a:ext>
            </a:extLst>
          </p:cNvPr>
          <p:cNvCxnSpPr>
            <a:stCxn id="6" idx="2"/>
          </p:cNvCxnSpPr>
          <p:nvPr/>
        </p:nvCxnSpPr>
        <p:spPr>
          <a:xfrm flipH="1">
            <a:off x="7362825" y="2781300"/>
            <a:ext cx="1643063" cy="3643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3E9DDE36-342D-4246-8589-3DA2527824E7}"/>
              </a:ext>
            </a:extLst>
          </p:cNvPr>
          <p:cNvCxnSpPr>
            <a:stCxn id="6" idx="2"/>
          </p:cNvCxnSpPr>
          <p:nvPr/>
        </p:nvCxnSpPr>
        <p:spPr>
          <a:xfrm>
            <a:off x="9005888" y="2781300"/>
            <a:ext cx="1776412" cy="3595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97F747CB-916C-4AF6-9195-CF148328C4DB}"/>
              </a:ext>
            </a:extLst>
          </p:cNvPr>
          <p:cNvCxnSpPr>
            <a:stCxn id="8" idx="2"/>
            <a:endCxn id="10" idx="0"/>
          </p:cNvCxnSpPr>
          <p:nvPr/>
        </p:nvCxnSpPr>
        <p:spPr>
          <a:xfrm flipH="1">
            <a:off x="6596063" y="3767132"/>
            <a:ext cx="652462" cy="6643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44673D2B-980F-4E31-8CF0-5E9232DBE1DE}"/>
              </a:ext>
            </a:extLst>
          </p:cNvPr>
          <p:cNvCxnSpPr/>
          <p:nvPr/>
        </p:nvCxnSpPr>
        <p:spPr>
          <a:xfrm>
            <a:off x="7362825" y="3767132"/>
            <a:ext cx="2728912" cy="6643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1428580B-AF04-48FA-A2F7-38A15DD13F44}"/>
              </a:ext>
            </a:extLst>
          </p:cNvPr>
          <p:cNvCxnSpPr>
            <a:stCxn id="10" idx="2"/>
            <a:endCxn id="12" idx="0"/>
          </p:cNvCxnSpPr>
          <p:nvPr/>
        </p:nvCxnSpPr>
        <p:spPr>
          <a:xfrm flipH="1">
            <a:off x="6000750" y="4998238"/>
            <a:ext cx="595313" cy="6691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D965063B-11F3-480D-97AF-00B3244C6A7A}"/>
              </a:ext>
            </a:extLst>
          </p:cNvPr>
          <p:cNvCxnSpPr>
            <a:cxnSpLocks/>
            <a:stCxn id="10" idx="2"/>
          </p:cNvCxnSpPr>
          <p:nvPr/>
        </p:nvCxnSpPr>
        <p:spPr>
          <a:xfrm>
            <a:off x="6596063" y="4998238"/>
            <a:ext cx="3119437" cy="6179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9C26660E-74FA-EEE4-64D7-F9EB663E30A3}"/>
              </a:ext>
            </a:extLst>
          </p:cNvPr>
          <p:cNvSpPr/>
          <p:nvPr/>
        </p:nvSpPr>
        <p:spPr>
          <a:xfrm>
            <a:off x="597692" y="3062676"/>
            <a:ext cx="3462338" cy="9394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800" dirty="0"/>
              <a:t>Secondary Resource analysis</a:t>
            </a:r>
          </a:p>
        </p:txBody>
      </p:sp>
      <p:sp>
        <p:nvSpPr>
          <p:cNvPr id="23" name="Rectangle 22">
            <a:extLst>
              <a:ext uri="{FF2B5EF4-FFF2-40B4-BE49-F238E27FC236}">
                <a16:creationId xmlns:a16="http://schemas.microsoft.com/office/drawing/2014/main" id="{343A9763-C27E-4A7D-8C2B-A9C3AADC15BA}"/>
              </a:ext>
            </a:extLst>
          </p:cNvPr>
          <p:cNvSpPr/>
          <p:nvPr/>
        </p:nvSpPr>
        <p:spPr>
          <a:xfrm>
            <a:off x="694135" y="4180278"/>
            <a:ext cx="3286125" cy="8203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800" dirty="0"/>
              <a:t>Comprehensive Case method</a:t>
            </a:r>
          </a:p>
        </p:txBody>
      </p:sp>
      <p:sp>
        <p:nvSpPr>
          <p:cNvPr id="25" name="Rectangle 24">
            <a:extLst>
              <a:ext uri="{FF2B5EF4-FFF2-40B4-BE49-F238E27FC236}">
                <a16:creationId xmlns:a16="http://schemas.microsoft.com/office/drawing/2014/main" id="{1FADF225-F19E-8D2C-68D3-0807C86DCA60}"/>
              </a:ext>
            </a:extLst>
          </p:cNvPr>
          <p:cNvSpPr/>
          <p:nvPr/>
        </p:nvSpPr>
        <p:spPr>
          <a:xfrm>
            <a:off x="761999" y="5181199"/>
            <a:ext cx="3133725" cy="5667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800" dirty="0"/>
              <a:t>Expert opinion </a:t>
            </a:r>
          </a:p>
        </p:txBody>
      </p:sp>
      <p:sp>
        <p:nvSpPr>
          <p:cNvPr id="27" name="Rectangle 26">
            <a:extLst>
              <a:ext uri="{FF2B5EF4-FFF2-40B4-BE49-F238E27FC236}">
                <a16:creationId xmlns:a16="http://schemas.microsoft.com/office/drawing/2014/main" id="{3660C3BA-E9B3-3230-CFED-85C2297D258F}"/>
              </a:ext>
            </a:extLst>
          </p:cNvPr>
          <p:cNvSpPr/>
          <p:nvPr/>
        </p:nvSpPr>
        <p:spPr>
          <a:xfrm>
            <a:off x="722710" y="5921372"/>
            <a:ext cx="3133725" cy="5667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800" dirty="0"/>
              <a:t>Focus Group</a:t>
            </a:r>
          </a:p>
        </p:txBody>
      </p:sp>
      <p:cxnSp>
        <p:nvCxnSpPr>
          <p:cNvPr id="17" name="Straight Connector 16">
            <a:extLst>
              <a:ext uri="{FF2B5EF4-FFF2-40B4-BE49-F238E27FC236}">
                <a16:creationId xmlns:a16="http://schemas.microsoft.com/office/drawing/2014/main" id="{9DD8A3B8-40E2-3706-8B58-0246B2AD141B}"/>
              </a:ext>
            </a:extLst>
          </p:cNvPr>
          <p:cNvCxnSpPr/>
          <p:nvPr/>
        </p:nvCxnSpPr>
        <p:spPr>
          <a:xfrm flipH="1">
            <a:off x="223935" y="2453951"/>
            <a:ext cx="4702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E8AEFEB-9F31-5A4A-43D0-ED454E664030}"/>
              </a:ext>
            </a:extLst>
          </p:cNvPr>
          <p:cNvCxnSpPr/>
          <p:nvPr/>
        </p:nvCxnSpPr>
        <p:spPr>
          <a:xfrm>
            <a:off x="223935" y="2453951"/>
            <a:ext cx="0" cy="403415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91228552-D6B4-863A-589E-26B20D7D8676}"/>
              </a:ext>
            </a:extLst>
          </p:cNvPr>
          <p:cNvCxnSpPr>
            <a:endCxn id="21" idx="1"/>
          </p:cNvCxnSpPr>
          <p:nvPr/>
        </p:nvCxnSpPr>
        <p:spPr>
          <a:xfrm>
            <a:off x="223935" y="3532377"/>
            <a:ext cx="3737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D4235D8-1412-2001-7417-A49027B34C0A}"/>
              </a:ext>
            </a:extLst>
          </p:cNvPr>
          <p:cNvCxnSpPr/>
          <p:nvPr/>
        </p:nvCxnSpPr>
        <p:spPr>
          <a:xfrm>
            <a:off x="223935" y="4714869"/>
            <a:ext cx="373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C9DB08-1B0D-4F56-AF7D-5BE237850CAA}"/>
              </a:ext>
            </a:extLst>
          </p:cNvPr>
          <p:cNvCxnSpPr/>
          <p:nvPr/>
        </p:nvCxnSpPr>
        <p:spPr>
          <a:xfrm>
            <a:off x="223935" y="5464567"/>
            <a:ext cx="47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711AD12-B3DD-171F-6808-57A8CB0B8044}"/>
              </a:ext>
            </a:extLst>
          </p:cNvPr>
          <p:cNvCxnSpPr/>
          <p:nvPr/>
        </p:nvCxnSpPr>
        <p:spPr>
          <a:xfrm>
            <a:off x="223935" y="6307494"/>
            <a:ext cx="373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0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C3E11-0127-44CA-B43E-07DF77D064E9}"/>
              </a:ext>
            </a:extLst>
          </p:cNvPr>
          <p:cNvSpPr>
            <a:spLocks noGrp="1"/>
          </p:cNvSpPr>
          <p:nvPr>
            <p:ph type="title"/>
          </p:nvPr>
        </p:nvSpPr>
        <p:spPr>
          <a:xfrm>
            <a:off x="841248" y="426720"/>
            <a:ext cx="10506456" cy="1919141"/>
          </a:xfrm>
        </p:spPr>
        <p:txBody>
          <a:bodyPr anchor="b">
            <a:normAutofit/>
          </a:bodyPr>
          <a:lstStyle/>
          <a:p>
            <a:r>
              <a:rPr lang="en-IN" sz="6000"/>
              <a:t>Descriptive research design: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328799-95E8-444E-BA09-411578895137}"/>
              </a:ext>
            </a:extLst>
          </p:cNvPr>
          <p:cNvSpPr>
            <a:spLocks noGrp="1"/>
          </p:cNvSpPr>
          <p:nvPr>
            <p:ph idx="1"/>
          </p:nvPr>
        </p:nvSpPr>
        <p:spPr>
          <a:xfrm>
            <a:off x="841248" y="3337269"/>
            <a:ext cx="10509504" cy="2905686"/>
          </a:xfrm>
        </p:spPr>
        <p:txBody>
          <a:bodyPr>
            <a:normAutofit/>
          </a:bodyPr>
          <a:lstStyle/>
          <a:p>
            <a:r>
              <a:rPr lang="en-IN" sz="1700"/>
              <a:t>It provides a comprehensive and detailed explanation of the phenomenon under study.</a:t>
            </a:r>
          </a:p>
          <a:p>
            <a:r>
              <a:rPr lang="en-IN" sz="1700"/>
              <a:t>However, it lacks the precision and accuracy of experimental design.</a:t>
            </a:r>
          </a:p>
          <a:p>
            <a:r>
              <a:rPr lang="en-IN" sz="1700"/>
              <a:t>The intended objective behind descriptive research are:</a:t>
            </a:r>
          </a:p>
          <a:p>
            <a:pPr lvl="1"/>
            <a:r>
              <a:rPr lang="en-IN" sz="1700"/>
              <a:t>Give a detailed sketch or profile of the respondent population being studied.</a:t>
            </a:r>
          </a:p>
          <a:p>
            <a:pPr lvl="1"/>
            <a:r>
              <a:rPr lang="en-IN" sz="1700"/>
              <a:t>Descriptive study generates data on who, what, when, where, why and how.</a:t>
            </a:r>
          </a:p>
          <a:p>
            <a:pPr lvl="1"/>
            <a:r>
              <a:rPr lang="en-IN" sz="1700"/>
              <a:t>The description might be stagnant time period or stretched across collecting the relevant information in different stages in stipulated time period.</a:t>
            </a:r>
          </a:p>
          <a:p>
            <a:pPr lvl="1"/>
            <a:r>
              <a:rPr lang="en-IN" sz="1700"/>
              <a:t>This study is also conducted to measure the simultaneous occurrence of certain phenomena or variables.</a:t>
            </a:r>
          </a:p>
        </p:txBody>
      </p:sp>
    </p:spTree>
    <p:extLst>
      <p:ext uri="{BB962C8B-B14F-4D97-AF65-F5344CB8AC3E}">
        <p14:creationId xmlns:p14="http://schemas.microsoft.com/office/powerpoint/2010/main" val="159946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E8125-ADC0-4A5A-A091-085CE988F423}"/>
              </a:ext>
            </a:extLst>
          </p:cNvPr>
          <p:cNvSpPr>
            <a:spLocks noGrp="1"/>
          </p:cNvSpPr>
          <p:nvPr>
            <p:ph type="title"/>
          </p:nvPr>
        </p:nvSpPr>
        <p:spPr>
          <a:xfrm>
            <a:off x="841248" y="426720"/>
            <a:ext cx="10506456" cy="1919141"/>
          </a:xfrm>
        </p:spPr>
        <p:txBody>
          <a:bodyPr anchor="b">
            <a:normAutofit/>
          </a:bodyPr>
          <a:lstStyle/>
          <a:p>
            <a:r>
              <a:rPr lang="en-IN" sz="6000"/>
              <a:t>Cross sectional studies: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6457530-3994-4FCA-A12D-39EE5A74D0D2}"/>
              </a:ext>
            </a:extLst>
          </p:cNvPr>
          <p:cNvSpPr>
            <a:spLocks noGrp="1"/>
          </p:cNvSpPr>
          <p:nvPr>
            <p:ph idx="1"/>
          </p:nvPr>
        </p:nvSpPr>
        <p:spPr>
          <a:xfrm>
            <a:off x="841248" y="3337269"/>
            <a:ext cx="10509504" cy="2905686"/>
          </a:xfrm>
        </p:spPr>
        <p:txBody>
          <a:bodyPr>
            <a:normAutofit/>
          </a:bodyPr>
          <a:lstStyle/>
          <a:p>
            <a:r>
              <a:rPr lang="en-IN" sz="1700"/>
              <a:t>Investigates a specific chunk of the population under study.</a:t>
            </a:r>
          </a:p>
          <a:p>
            <a:r>
              <a:rPr lang="en-IN" sz="1700"/>
              <a:t>It is scientific in its approach.</a:t>
            </a:r>
          </a:p>
          <a:p>
            <a:r>
              <a:rPr lang="en-IN" sz="1700"/>
              <a:t>There are two essential characteristics of the this study:	</a:t>
            </a:r>
          </a:p>
          <a:p>
            <a:pPr lvl="1"/>
            <a:r>
              <a:rPr lang="en-IN" sz="1700"/>
              <a:t>The cross sectional study is carried out at a single moment in time thus the applicability is most relevant for a specific period.</a:t>
            </a:r>
          </a:p>
          <a:p>
            <a:pPr lvl="1"/>
            <a:r>
              <a:rPr lang="en-IN" sz="1700"/>
              <a:t>These studies are carried out on a section of respondents from the population under study.</a:t>
            </a:r>
          </a:p>
          <a:p>
            <a:pPr lvl="1"/>
            <a:r>
              <a:rPr lang="en-IN" sz="1700"/>
              <a:t>This sample is under consideration and under investigation only for the time coordinate of the study.</a:t>
            </a:r>
          </a:p>
          <a:p>
            <a:pPr marL="457200" lvl="1" indent="0">
              <a:buNone/>
            </a:pPr>
            <a:r>
              <a:rPr lang="en-IN" sz="1700"/>
              <a:t>Cross – sectional survey, which is conducted on different sample groups at different time intervals, is called</a:t>
            </a:r>
            <a:r>
              <a:rPr lang="en-IN" sz="1700" b="1" i="1"/>
              <a:t> “Cohort Analysis”.</a:t>
            </a:r>
          </a:p>
        </p:txBody>
      </p:sp>
    </p:spTree>
    <p:extLst>
      <p:ext uri="{BB962C8B-B14F-4D97-AF65-F5344CB8AC3E}">
        <p14:creationId xmlns:p14="http://schemas.microsoft.com/office/powerpoint/2010/main" val="151105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E7CE6-1F1A-403B-86A3-F2D48D4A912B}"/>
              </a:ext>
            </a:extLst>
          </p:cNvPr>
          <p:cNvSpPr>
            <a:spLocks noGrp="1"/>
          </p:cNvSpPr>
          <p:nvPr>
            <p:ph type="title"/>
          </p:nvPr>
        </p:nvSpPr>
        <p:spPr>
          <a:xfrm>
            <a:off x="841248" y="426720"/>
            <a:ext cx="10506456" cy="1919141"/>
          </a:xfrm>
        </p:spPr>
        <p:txBody>
          <a:bodyPr anchor="b">
            <a:normAutofit/>
          </a:bodyPr>
          <a:lstStyle/>
          <a:p>
            <a:r>
              <a:rPr lang="en-IN" sz="6000"/>
              <a:t>Multi-cross sectional studies: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353BF87-0DED-46E5-83BC-216FA342D820}"/>
              </a:ext>
            </a:extLst>
          </p:cNvPr>
          <p:cNvSpPr>
            <a:spLocks noGrp="1"/>
          </p:cNvSpPr>
          <p:nvPr>
            <p:ph idx="1"/>
          </p:nvPr>
        </p:nvSpPr>
        <p:spPr>
          <a:xfrm>
            <a:off x="841248" y="3337269"/>
            <a:ext cx="10509504" cy="2905686"/>
          </a:xfrm>
        </p:spPr>
        <p:txBody>
          <a:bodyPr>
            <a:normAutofit/>
          </a:bodyPr>
          <a:lstStyle/>
          <a:p>
            <a:r>
              <a:rPr lang="en-IN" sz="2200"/>
              <a:t>There are also situations in which the population being studied is not of a homogenous nature and there is divergence in the characteristics under study.</a:t>
            </a:r>
          </a:p>
          <a:p>
            <a:r>
              <a:rPr lang="en-IN" sz="2200"/>
              <a:t>Thus it becomes essential to study the sub segments independently.</a:t>
            </a:r>
          </a:p>
          <a:p>
            <a:r>
              <a:rPr lang="en-IN" sz="2200"/>
              <a:t>This variation of the design is termed as “Cross-Sectional Studies”.</a:t>
            </a:r>
          </a:p>
          <a:p>
            <a:r>
              <a:rPr lang="en-IN" sz="2200"/>
              <a:t>This multi sample analysis is carried out the same moment in time. </a:t>
            </a:r>
          </a:p>
          <a:p>
            <a:r>
              <a:rPr lang="en-IN" sz="2200"/>
              <a:t>However there might be instances where the data is obtained from different samples at different time intervals and then they are compared.</a:t>
            </a:r>
          </a:p>
        </p:txBody>
      </p:sp>
    </p:spTree>
    <p:extLst>
      <p:ext uri="{BB962C8B-B14F-4D97-AF65-F5344CB8AC3E}">
        <p14:creationId xmlns:p14="http://schemas.microsoft.com/office/powerpoint/2010/main" val="110285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BEAE8-98E3-4FCE-B58A-226313DE12CD}"/>
              </a:ext>
            </a:extLst>
          </p:cNvPr>
          <p:cNvSpPr>
            <a:spLocks noGrp="1"/>
          </p:cNvSpPr>
          <p:nvPr>
            <p:ph type="title"/>
          </p:nvPr>
        </p:nvSpPr>
        <p:spPr>
          <a:xfrm>
            <a:off x="1285240" y="1050596"/>
            <a:ext cx="6191885" cy="749629"/>
          </a:xfrm>
        </p:spPr>
        <p:txBody>
          <a:bodyPr anchor="ctr">
            <a:normAutofit fontScale="90000"/>
          </a:bodyPr>
          <a:lstStyle/>
          <a:p>
            <a:r>
              <a:rPr lang="en-IN" sz="5400" dirty="0"/>
              <a:t>Longitudinal studies:</a:t>
            </a:r>
          </a:p>
        </p:txBody>
      </p:sp>
      <p:sp>
        <p:nvSpPr>
          <p:cNvPr id="3" name="Content Placeholder 2">
            <a:extLst>
              <a:ext uri="{FF2B5EF4-FFF2-40B4-BE49-F238E27FC236}">
                <a16:creationId xmlns:a16="http://schemas.microsoft.com/office/drawing/2014/main" id="{A3A58765-008F-4941-8B55-F2CC54CC0685}"/>
              </a:ext>
            </a:extLst>
          </p:cNvPr>
          <p:cNvSpPr>
            <a:spLocks noGrp="1"/>
          </p:cNvSpPr>
          <p:nvPr>
            <p:ph idx="1"/>
          </p:nvPr>
        </p:nvSpPr>
        <p:spPr>
          <a:xfrm>
            <a:off x="1285240" y="1962150"/>
            <a:ext cx="9792335" cy="4038599"/>
          </a:xfrm>
        </p:spPr>
        <p:txBody>
          <a:bodyPr anchor="t">
            <a:normAutofit fontScale="92500" lnSpcReduction="10000"/>
          </a:bodyPr>
          <a:lstStyle/>
          <a:p>
            <a:r>
              <a:rPr lang="en-IN" sz="2400" dirty="0"/>
              <a:t>A single sample of the identified population that is studied over a stretched period of time is termed as a longitudinal study design.</a:t>
            </a:r>
          </a:p>
          <a:p>
            <a:r>
              <a:rPr lang="en-IN" sz="2400" dirty="0"/>
              <a:t>The distinguishing feature of the study include:</a:t>
            </a:r>
          </a:p>
          <a:p>
            <a:pPr lvl="1"/>
            <a:r>
              <a:rPr lang="en-IN" dirty="0"/>
              <a:t>The study involves the </a:t>
            </a:r>
            <a:r>
              <a:rPr lang="en-IN" sz="2600" dirty="0"/>
              <a:t>selection</a:t>
            </a:r>
            <a:r>
              <a:rPr lang="en-IN" dirty="0"/>
              <a:t> of the representative panel, or a group of individuals that typically represent the population under study.</a:t>
            </a:r>
          </a:p>
          <a:p>
            <a:pPr lvl="1"/>
            <a:r>
              <a:rPr lang="en-IN" dirty="0"/>
              <a:t>The second feature includes, the repeated measurement of the group over fixed interval of time. This measurement is specially made for the variables under the study.</a:t>
            </a:r>
          </a:p>
          <a:p>
            <a:pPr lvl="1"/>
            <a:r>
              <a:rPr lang="en-IN" dirty="0"/>
              <a:t>The distinguished and mandatory feature of the design is that once the sample is selected, it needs to stay constant over the period of the study i.e., the panel members has to be the same.</a:t>
            </a:r>
          </a:p>
          <a:p>
            <a:pPr marL="457200" lvl="1" indent="0">
              <a:buNone/>
            </a:pPr>
            <a:r>
              <a:rPr lang="en-IN" dirty="0"/>
              <a:t>Note: These are referred as time-series design.</a:t>
            </a:r>
          </a:p>
        </p:txBody>
      </p:sp>
    </p:spTree>
    <p:extLst>
      <p:ext uri="{BB962C8B-B14F-4D97-AF65-F5344CB8AC3E}">
        <p14:creationId xmlns:p14="http://schemas.microsoft.com/office/powerpoint/2010/main" val="13567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A0A55AF-80A4-F517-5186-D4F730783D2D}"/>
              </a:ext>
            </a:extLst>
          </p:cNvPr>
          <p:cNvSpPr>
            <a:spLocks noGrp="1"/>
          </p:cNvSpPr>
          <p:nvPr>
            <p:ph type="title"/>
          </p:nvPr>
        </p:nvSpPr>
        <p:spPr>
          <a:xfrm>
            <a:off x="777240" y="731519"/>
            <a:ext cx="2845191" cy="3237579"/>
          </a:xfrm>
        </p:spPr>
        <p:txBody>
          <a:bodyPr>
            <a:normAutofit/>
          </a:bodyPr>
          <a:lstStyle/>
          <a:p>
            <a:r>
              <a:rPr lang="en-IN" sz="3800">
                <a:solidFill>
                  <a:srgbClr val="FFFFFF"/>
                </a:solidFill>
              </a:rPr>
              <a:t>Causal Research</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1045E0-E36C-960B-D903-A9EDBF0BA848}"/>
              </a:ext>
            </a:extLst>
          </p:cNvPr>
          <p:cNvSpPr>
            <a:spLocks noGrp="1"/>
          </p:cNvSpPr>
          <p:nvPr>
            <p:ph idx="1"/>
          </p:nvPr>
        </p:nvSpPr>
        <p:spPr>
          <a:xfrm>
            <a:off x="4379709" y="686862"/>
            <a:ext cx="7037591" cy="5475129"/>
          </a:xfrm>
        </p:spPr>
        <p:txBody>
          <a:bodyPr anchor="ctr">
            <a:normAutofit/>
          </a:bodyPr>
          <a:lstStyle/>
          <a:p>
            <a:r>
              <a:rPr lang="en-IN" sz="1800" dirty="0">
                <a:effectLst/>
                <a:latin typeface="Calibri" panose="020F0502020204030204" pitchFamily="34" charset="0"/>
                <a:ea typeface="Times New Roman" panose="02020603050405020304" pitchFamily="18" charset="0"/>
              </a:rPr>
              <a:t>Causal research, sometimes referred to as explanatory research, is a type of study that evaluates whether two different situations have a cause-and-effect relationship. Since many alternative factors can contribute to cause-and-effect, researchers design experiments to collect statistical evidence of the connection between the situations.</a:t>
            </a:r>
          </a:p>
          <a:p>
            <a:r>
              <a:rPr lang="en-IN" sz="1800" dirty="0">
                <a:effectLst/>
                <a:latin typeface="Calibri" panose="020F0502020204030204" pitchFamily="34" charset="0"/>
                <a:ea typeface="Times New Roman" panose="02020603050405020304" pitchFamily="18" charset="0"/>
                <a:cs typeface="Calibri" panose="020F0502020204030204" pitchFamily="34" charset="0"/>
              </a:rPr>
              <a:t>Afterward, they typically </a:t>
            </a:r>
            <a:r>
              <a:rPr lang="en-IN" sz="1800" dirty="0" err="1">
                <a:effectLst/>
                <a:latin typeface="Calibri" panose="020F0502020204030204" pitchFamily="34" charset="0"/>
                <a:ea typeface="Times New Roman" panose="02020603050405020304" pitchFamily="18" charset="0"/>
                <a:cs typeface="Calibri" panose="020F0502020204030204" pitchFamily="34" charset="0"/>
              </a:rPr>
              <a:t>analyze</a:t>
            </a:r>
            <a:r>
              <a:rPr lang="en-IN" sz="1800" dirty="0">
                <a:effectLst/>
                <a:latin typeface="Calibri" panose="020F0502020204030204" pitchFamily="34" charset="0"/>
                <a:ea typeface="Times New Roman" panose="02020603050405020304" pitchFamily="18" charset="0"/>
                <a:cs typeface="Calibri" panose="020F0502020204030204" pitchFamily="34" charset="0"/>
              </a:rPr>
              <a:t> the data to determine why the relationship developed, learn more about how it works and determine how it might apply to a larger context. They can also modify the circumstances of the first situation to observe any new effects on the second.</a:t>
            </a:r>
            <a:endParaRPr lang="en-IN" sz="1800" dirty="0">
              <a:latin typeface="Calibri" panose="020F0502020204030204" pitchFamily="34" charset="0"/>
            </a:endParaRPr>
          </a:p>
          <a:p>
            <a:r>
              <a:rPr lang="en-IN" sz="1800" dirty="0">
                <a:effectLst/>
                <a:latin typeface="Calibri" panose="020F0502020204030204" pitchFamily="34" charset="0"/>
                <a:ea typeface="Times New Roman" panose="02020603050405020304" pitchFamily="18" charset="0"/>
                <a:cs typeface="Calibri" panose="020F0502020204030204" pitchFamily="34" charset="0"/>
              </a:rPr>
              <a:t>Companies can use causal research to enact and study advertisement campaigns. For example, six months after a company releases a new commercial in one region, they observe a 5% increase in sales revenue. To assess whether the commercial caused the increase, they release the same commercial in randomly selected regions so they can compare sales data between regions for another six-month-long period. When the sales increase again in these regions, they can conclude that the commercial and sales have a valuable cause-and-effect relationship.</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sz="1800" dirty="0"/>
          </a:p>
        </p:txBody>
      </p:sp>
    </p:spTree>
    <p:extLst>
      <p:ext uri="{BB962C8B-B14F-4D97-AF65-F5344CB8AC3E}">
        <p14:creationId xmlns:p14="http://schemas.microsoft.com/office/powerpoint/2010/main" val="193794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5172-D280-473E-BF19-0D2E527545D4}"/>
              </a:ext>
            </a:extLst>
          </p:cNvPr>
          <p:cNvSpPr>
            <a:spLocks noGrp="1"/>
          </p:cNvSpPr>
          <p:nvPr>
            <p:ph type="title"/>
          </p:nvPr>
        </p:nvSpPr>
        <p:spPr>
          <a:xfrm>
            <a:off x="4965430" y="629268"/>
            <a:ext cx="6586491" cy="1286160"/>
          </a:xfrm>
        </p:spPr>
        <p:txBody>
          <a:bodyPr anchor="b">
            <a:normAutofit/>
          </a:bodyPr>
          <a:lstStyle/>
          <a:p>
            <a:r>
              <a:rPr lang="en-IN" dirty="0"/>
              <a:t>Exploratory research:</a:t>
            </a:r>
          </a:p>
        </p:txBody>
      </p:sp>
      <p:sp>
        <p:nvSpPr>
          <p:cNvPr id="3" name="Content Placeholder 2">
            <a:extLst>
              <a:ext uri="{FF2B5EF4-FFF2-40B4-BE49-F238E27FC236}">
                <a16:creationId xmlns:a16="http://schemas.microsoft.com/office/drawing/2014/main" id="{3550C95D-16DA-4AEA-BB1B-0FE5588DAD03}"/>
              </a:ext>
            </a:extLst>
          </p:cNvPr>
          <p:cNvSpPr>
            <a:spLocks noGrp="1"/>
          </p:cNvSpPr>
          <p:nvPr>
            <p:ph idx="1"/>
          </p:nvPr>
        </p:nvSpPr>
        <p:spPr>
          <a:xfrm>
            <a:off x="4965431" y="2438400"/>
            <a:ext cx="6586489" cy="3785419"/>
          </a:xfrm>
        </p:spPr>
        <p:txBody>
          <a:bodyPr>
            <a:normAutofit/>
          </a:bodyPr>
          <a:lstStyle/>
          <a:p>
            <a:r>
              <a:rPr lang="en-IN" sz="2000" dirty="0"/>
              <a:t>Exploratory research design is flexible in its approach and involves a qualitative investigating in most cases. It is the simplest and most loosely structured design.</a:t>
            </a:r>
          </a:p>
          <a:p>
            <a:r>
              <a:rPr lang="en-IN" sz="2000" dirty="0"/>
              <a:t>No matter what the scientific orientation and the research objective might be, the researcher can make use of a  wide variety of established methods and techniques for conducting an exploratory research, like </a:t>
            </a:r>
          </a:p>
          <a:p>
            <a:pPr lvl="1"/>
            <a:r>
              <a:rPr lang="en-IN" sz="2000" dirty="0"/>
              <a:t>Secondary Resource analysis</a:t>
            </a:r>
          </a:p>
          <a:p>
            <a:pPr lvl="1"/>
            <a:r>
              <a:rPr lang="en-IN" sz="2000" dirty="0"/>
              <a:t>Unstructured and structured observations Comprehensive case method</a:t>
            </a:r>
          </a:p>
          <a:p>
            <a:pPr lvl="1"/>
            <a:r>
              <a:rPr lang="en-IN" sz="2000" dirty="0"/>
              <a:t>Expert opinion survey</a:t>
            </a:r>
          </a:p>
          <a:p>
            <a:pPr lvl="1"/>
            <a:r>
              <a:rPr lang="en-IN" sz="2000" dirty="0"/>
              <a:t>Focus group discussions </a:t>
            </a:r>
          </a:p>
          <a:p>
            <a:pPr marL="457200" lvl="1" indent="0">
              <a:buNone/>
            </a:pPr>
            <a:endParaRPr lang="en-IN" sz="2000" dirty="0"/>
          </a:p>
        </p:txBody>
      </p:sp>
      <p:pic>
        <p:nvPicPr>
          <p:cNvPr id="5" name="Picture 4" descr="Close up of glass laboratory equipment">
            <a:extLst>
              <a:ext uri="{FF2B5EF4-FFF2-40B4-BE49-F238E27FC236}">
                <a16:creationId xmlns:a16="http://schemas.microsoft.com/office/drawing/2014/main" id="{19C01508-D6C1-A716-64DA-ECCD3D4B8481}"/>
              </a:ext>
            </a:extLst>
          </p:cNvPr>
          <p:cNvPicPr>
            <a:picLocks noChangeAspect="1"/>
          </p:cNvPicPr>
          <p:nvPr/>
        </p:nvPicPr>
        <p:blipFill rotWithShape="1">
          <a:blip r:embed="rId2"/>
          <a:srcRect l="35174" r="1970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83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0485-9C43-43E9-81D4-B3DA9EF01BC3}"/>
              </a:ext>
            </a:extLst>
          </p:cNvPr>
          <p:cNvSpPr>
            <a:spLocks noGrp="1"/>
          </p:cNvSpPr>
          <p:nvPr>
            <p:ph type="title"/>
          </p:nvPr>
        </p:nvSpPr>
        <p:spPr>
          <a:xfrm>
            <a:off x="4965430" y="629268"/>
            <a:ext cx="6586491" cy="1286160"/>
          </a:xfrm>
        </p:spPr>
        <p:txBody>
          <a:bodyPr anchor="b">
            <a:normAutofit/>
          </a:bodyPr>
          <a:lstStyle/>
          <a:p>
            <a:r>
              <a:rPr lang="en-IN" sz="4100"/>
              <a:t>Exploratory Research Design:</a:t>
            </a:r>
          </a:p>
        </p:txBody>
      </p:sp>
      <p:sp>
        <p:nvSpPr>
          <p:cNvPr id="3" name="Content Placeholder 2">
            <a:extLst>
              <a:ext uri="{FF2B5EF4-FFF2-40B4-BE49-F238E27FC236}">
                <a16:creationId xmlns:a16="http://schemas.microsoft.com/office/drawing/2014/main" id="{2B51BB50-3362-4B93-8B20-E6B2574D6B46}"/>
              </a:ext>
            </a:extLst>
          </p:cNvPr>
          <p:cNvSpPr>
            <a:spLocks noGrp="1"/>
          </p:cNvSpPr>
          <p:nvPr>
            <p:ph idx="1"/>
          </p:nvPr>
        </p:nvSpPr>
        <p:spPr>
          <a:xfrm>
            <a:off x="4965431" y="2438400"/>
            <a:ext cx="6586489" cy="3785419"/>
          </a:xfrm>
        </p:spPr>
        <p:txBody>
          <a:bodyPr>
            <a:normAutofit/>
          </a:bodyPr>
          <a:lstStyle/>
          <a:p>
            <a:r>
              <a:rPr lang="en-IN" sz="2000"/>
              <a:t>Exploratory designs as stated earlier, are the simplest and most loosely structured designs.</a:t>
            </a:r>
          </a:p>
          <a:p>
            <a:r>
              <a:rPr lang="en-IN" sz="2000"/>
              <a:t>The basic objective of the study is to explore and obtain clarity about the problem situation.</a:t>
            </a:r>
          </a:p>
          <a:p>
            <a:r>
              <a:rPr lang="en-IN" sz="2000"/>
              <a:t>It is flexible in its approach and it mostly involves a qualitative investigation.</a:t>
            </a:r>
          </a:p>
          <a:p>
            <a:r>
              <a:rPr lang="en-IN" sz="2000"/>
              <a:t>The sample size is not strictly representative and at times it involves unstructured interviews with the couple of subject experts. </a:t>
            </a:r>
          </a:p>
        </p:txBody>
      </p:sp>
      <p:pic>
        <p:nvPicPr>
          <p:cNvPr id="5" name="Picture 4">
            <a:extLst>
              <a:ext uri="{FF2B5EF4-FFF2-40B4-BE49-F238E27FC236}">
                <a16:creationId xmlns:a16="http://schemas.microsoft.com/office/drawing/2014/main" id="{6128F2A6-7C3C-D486-73AE-3C5F77FAB1D3}"/>
              </a:ext>
            </a:extLst>
          </p:cNvPr>
          <p:cNvPicPr>
            <a:picLocks noChangeAspect="1"/>
          </p:cNvPicPr>
          <p:nvPr/>
        </p:nvPicPr>
        <p:blipFill rotWithShape="1">
          <a:blip r:embed="rId2"/>
          <a:srcRect l="16857" r="3802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CAD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3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C0D7-44FE-4B24-AFF2-ADD1A9EDF2DF}"/>
              </a:ext>
            </a:extLst>
          </p:cNvPr>
          <p:cNvSpPr>
            <a:spLocks noGrp="1"/>
          </p:cNvSpPr>
          <p:nvPr>
            <p:ph type="title"/>
          </p:nvPr>
        </p:nvSpPr>
        <p:spPr>
          <a:xfrm>
            <a:off x="4965430" y="629268"/>
            <a:ext cx="6586491" cy="1286160"/>
          </a:xfrm>
        </p:spPr>
        <p:txBody>
          <a:bodyPr anchor="b">
            <a:normAutofit/>
          </a:bodyPr>
          <a:lstStyle/>
          <a:p>
            <a:r>
              <a:rPr lang="en-IN" sz="4100"/>
              <a:t>The essential purpose of the study is to:</a:t>
            </a:r>
          </a:p>
        </p:txBody>
      </p:sp>
      <p:sp>
        <p:nvSpPr>
          <p:cNvPr id="12" name="Content Placeholder 2">
            <a:extLst>
              <a:ext uri="{FF2B5EF4-FFF2-40B4-BE49-F238E27FC236}">
                <a16:creationId xmlns:a16="http://schemas.microsoft.com/office/drawing/2014/main" id="{D738A3ED-0142-45E8-BC10-35AFC88F8233}"/>
              </a:ext>
            </a:extLst>
          </p:cNvPr>
          <p:cNvSpPr>
            <a:spLocks noGrp="1"/>
          </p:cNvSpPr>
          <p:nvPr>
            <p:ph idx="1"/>
          </p:nvPr>
        </p:nvSpPr>
        <p:spPr>
          <a:xfrm>
            <a:off x="4965431" y="2438400"/>
            <a:ext cx="6586489" cy="3785419"/>
          </a:xfrm>
        </p:spPr>
        <p:txBody>
          <a:bodyPr>
            <a:normAutofit/>
          </a:bodyPr>
          <a:lstStyle/>
          <a:p>
            <a:r>
              <a:rPr lang="en-IN" sz="1700"/>
              <a:t>Define and conceptualize the research problem to be investigated.</a:t>
            </a:r>
          </a:p>
          <a:p>
            <a:r>
              <a:rPr lang="en-IN" sz="1700"/>
              <a:t>Explore and evaluate the diverse and multiple research opportunities.</a:t>
            </a:r>
          </a:p>
          <a:p>
            <a:r>
              <a:rPr lang="en-IN" sz="1700"/>
              <a:t>Assist in the development and formulation of the research hypothesis.</a:t>
            </a:r>
          </a:p>
          <a:p>
            <a:r>
              <a:rPr lang="en-IN" sz="1700"/>
              <a:t>Operationalize and define the variables and constructs under the study.</a:t>
            </a:r>
          </a:p>
          <a:p>
            <a:r>
              <a:rPr lang="en-IN" sz="1700"/>
              <a:t>Identify the possible nature of relationships that might exist between the variables under the study.</a:t>
            </a:r>
          </a:p>
          <a:p>
            <a:r>
              <a:rPr lang="en-IN" sz="1700"/>
              <a:t>Explore the external factors and variables that might impact the research</a:t>
            </a:r>
          </a:p>
          <a:p>
            <a:endParaRPr lang="en-IN" sz="1700"/>
          </a:p>
          <a:p>
            <a:endParaRPr lang="en-IN" sz="1700"/>
          </a:p>
        </p:txBody>
      </p:sp>
      <p:pic>
        <p:nvPicPr>
          <p:cNvPr id="13" name="Picture 4" descr="Pipette dripping green solution into test tube">
            <a:extLst>
              <a:ext uri="{FF2B5EF4-FFF2-40B4-BE49-F238E27FC236}">
                <a16:creationId xmlns:a16="http://schemas.microsoft.com/office/drawing/2014/main" id="{16F22289-F564-1279-7F9F-7C3154FB56BD}"/>
              </a:ext>
            </a:extLst>
          </p:cNvPr>
          <p:cNvPicPr>
            <a:picLocks noChangeAspect="1"/>
          </p:cNvPicPr>
          <p:nvPr/>
        </p:nvPicPr>
        <p:blipFill rotWithShape="1">
          <a:blip r:embed="rId2"/>
          <a:srcRect r="5488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FE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9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987C-666A-41F4-A5B2-E869E1823B24}"/>
              </a:ext>
            </a:extLst>
          </p:cNvPr>
          <p:cNvSpPr>
            <a:spLocks noGrp="1"/>
          </p:cNvSpPr>
          <p:nvPr>
            <p:ph type="title"/>
          </p:nvPr>
        </p:nvSpPr>
        <p:spPr>
          <a:xfrm>
            <a:off x="4965430" y="629268"/>
            <a:ext cx="6586491" cy="1286160"/>
          </a:xfrm>
        </p:spPr>
        <p:txBody>
          <a:bodyPr anchor="b">
            <a:normAutofit/>
          </a:bodyPr>
          <a:lstStyle/>
          <a:p>
            <a:r>
              <a:rPr lang="en-IN" sz="4100"/>
              <a:t>Secondary resource analysis:</a:t>
            </a:r>
          </a:p>
        </p:txBody>
      </p:sp>
      <p:pic>
        <p:nvPicPr>
          <p:cNvPr id="8" name="Picture 5">
            <a:extLst>
              <a:ext uri="{FF2B5EF4-FFF2-40B4-BE49-F238E27FC236}">
                <a16:creationId xmlns:a16="http://schemas.microsoft.com/office/drawing/2014/main" id="{42C030F2-7C83-0F57-E444-FA01F35103E2}"/>
              </a:ext>
            </a:extLst>
          </p:cNvPr>
          <p:cNvPicPr>
            <a:picLocks noChangeAspect="1"/>
          </p:cNvPicPr>
          <p:nvPr/>
        </p:nvPicPr>
        <p:blipFill rotWithShape="1">
          <a:blip r:embed="rId2"/>
          <a:srcRect l="8744" r="46136"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DDC3"/>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
            <a:extLst>
              <a:ext uri="{FF2B5EF4-FFF2-40B4-BE49-F238E27FC236}">
                <a16:creationId xmlns:a16="http://schemas.microsoft.com/office/drawing/2014/main" id="{7988031D-3590-6D72-EAF7-935BC7BA2037}"/>
              </a:ext>
            </a:extLst>
          </p:cNvPr>
          <p:cNvGraphicFramePr>
            <a:graphicFrameLocks noGrp="1"/>
          </p:cNvGraphicFramePr>
          <p:nvPr>
            <p:ph idx="1"/>
            <p:extLst>
              <p:ext uri="{D42A27DB-BD31-4B8C-83A1-F6EECF244321}">
                <p14:modId xmlns:p14="http://schemas.microsoft.com/office/powerpoint/2010/main" val="1027413107"/>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15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1517-9D4C-4925-BEEC-EDCAC63C41EF}"/>
              </a:ext>
            </a:extLst>
          </p:cNvPr>
          <p:cNvSpPr>
            <a:spLocks noGrp="1"/>
          </p:cNvSpPr>
          <p:nvPr>
            <p:ph type="title"/>
          </p:nvPr>
        </p:nvSpPr>
        <p:spPr>
          <a:xfrm>
            <a:off x="4965430" y="629268"/>
            <a:ext cx="6586491" cy="1286160"/>
          </a:xfrm>
        </p:spPr>
        <p:txBody>
          <a:bodyPr anchor="b">
            <a:normAutofit/>
          </a:bodyPr>
          <a:lstStyle/>
          <a:p>
            <a:r>
              <a:rPr lang="en-IN" dirty="0"/>
              <a:t>Comprehensive case study:</a:t>
            </a:r>
          </a:p>
        </p:txBody>
      </p:sp>
      <p:pic>
        <p:nvPicPr>
          <p:cNvPr id="6" name="Picture 5">
            <a:extLst>
              <a:ext uri="{FF2B5EF4-FFF2-40B4-BE49-F238E27FC236}">
                <a16:creationId xmlns:a16="http://schemas.microsoft.com/office/drawing/2014/main" id="{97801722-761E-7BE6-F605-87C04525C7B5}"/>
              </a:ext>
            </a:extLst>
          </p:cNvPr>
          <p:cNvPicPr>
            <a:picLocks noChangeAspect="1"/>
          </p:cNvPicPr>
          <p:nvPr/>
        </p:nvPicPr>
        <p:blipFill rotWithShape="1">
          <a:blip r:embed="rId2"/>
          <a:srcRect l="28817" r="26063"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3277"/>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0118687-FF72-F26B-4FEA-99D65A777059}"/>
              </a:ext>
            </a:extLst>
          </p:cNvPr>
          <p:cNvGraphicFramePr>
            <a:graphicFrameLocks noGrp="1"/>
          </p:cNvGraphicFramePr>
          <p:nvPr>
            <p:ph idx="1"/>
            <p:extLst>
              <p:ext uri="{D42A27DB-BD31-4B8C-83A1-F6EECF244321}">
                <p14:modId xmlns:p14="http://schemas.microsoft.com/office/powerpoint/2010/main" val="332823936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94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25C5-B977-4891-B20B-8023107833D7}"/>
              </a:ext>
            </a:extLst>
          </p:cNvPr>
          <p:cNvSpPr>
            <a:spLocks noGrp="1"/>
          </p:cNvSpPr>
          <p:nvPr>
            <p:ph type="title"/>
          </p:nvPr>
        </p:nvSpPr>
        <p:spPr>
          <a:xfrm>
            <a:off x="4965430" y="629268"/>
            <a:ext cx="6586491" cy="1286160"/>
          </a:xfrm>
        </p:spPr>
        <p:txBody>
          <a:bodyPr anchor="b">
            <a:normAutofit/>
          </a:bodyPr>
          <a:lstStyle/>
          <a:p>
            <a:r>
              <a:rPr lang="en-IN" dirty="0"/>
              <a:t>Expert Opinion Survey:</a:t>
            </a:r>
          </a:p>
        </p:txBody>
      </p:sp>
      <p:sp>
        <p:nvSpPr>
          <p:cNvPr id="3" name="Content Placeholder 2">
            <a:extLst>
              <a:ext uri="{FF2B5EF4-FFF2-40B4-BE49-F238E27FC236}">
                <a16:creationId xmlns:a16="http://schemas.microsoft.com/office/drawing/2014/main" id="{3F3CE729-60BD-4249-BA21-0A755582BACD}"/>
              </a:ext>
            </a:extLst>
          </p:cNvPr>
          <p:cNvSpPr>
            <a:spLocks noGrp="1"/>
          </p:cNvSpPr>
          <p:nvPr>
            <p:ph idx="1"/>
          </p:nvPr>
        </p:nvSpPr>
        <p:spPr>
          <a:xfrm>
            <a:off x="4965431" y="2438400"/>
            <a:ext cx="6586489" cy="3785419"/>
          </a:xfrm>
        </p:spPr>
        <p:txBody>
          <a:bodyPr>
            <a:normAutofit/>
          </a:bodyPr>
          <a:lstStyle/>
          <a:p>
            <a:r>
              <a:rPr lang="en-IN" sz="2000"/>
              <a:t>It is conducted when no previous information or data is available on a topic of research.</a:t>
            </a:r>
          </a:p>
          <a:p>
            <a:r>
              <a:rPr lang="en-IN" sz="2000"/>
              <a:t>It is formal and structured in general.</a:t>
            </a:r>
          </a:p>
          <a:p>
            <a:r>
              <a:rPr lang="en-IN" sz="2000"/>
              <a:t>The approach of collecting particulars from significant and erudite people is referred as expert opinion survey.</a:t>
            </a:r>
          </a:p>
          <a:p>
            <a:r>
              <a:rPr lang="en-IN" sz="2000"/>
              <a:t>It is advisable to quiz different expert sources as no expert, no matter how learned or erudite, can be solely relied upon to arrive at any conclusions.</a:t>
            </a:r>
          </a:p>
        </p:txBody>
      </p:sp>
      <p:pic>
        <p:nvPicPr>
          <p:cNvPr id="5" name="Picture 4" descr="Different coloured question marks">
            <a:extLst>
              <a:ext uri="{FF2B5EF4-FFF2-40B4-BE49-F238E27FC236}">
                <a16:creationId xmlns:a16="http://schemas.microsoft.com/office/drawing/2014/main" id="{EB1DC0FB-C343-1977-CC3D-F3F5CFECA79D}"/>
              </a:ext>
            </a:extLst>
          </p:cNvPr>
          <p:cNvPicPr>
            <a:picLocks noChangeAspect="1"/>
          </p:cNvPicPr>
          <p:nvPr/>
        </p:nvPicPr>
        <p:blipFill rotWithShape="1">
          <a:blip r:embed="rId2"/>
          <a:srcRect l="29296" r="3268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6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87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C0BE14-D234-436E-8AD3-4964EC693F8E}"/>
              </a:ext>
            </a:extLst>
          </p:cNvPr>
          <p:cNvSpPr>
            <a:spLocks noGrp="1"/>
          </p:cNvSpPr>
          <p:nvPr>
            <p:ph type="title"/>
          </p:nvPr>
        </p:nvSpPr>
        <p:spPr>
          <a:xfrm>
            <a:off x="826396" y="586855"/>
            <a:ext cx="4230100" cy="3387497"/>
          </a:xfrm>
        </p:spPr>
        <p:txBody>
          <a:bodyPr anchor="b">
            <a:normAutofit/>
          </a:bodyPr>
          <a:lstStyle/>
          <a:p>
            <a:pPr algn="r"/>
            <a:r>
              <a:rPr lang="en-IN" sz="4000">
                <a:solidFill>
                  <a:srgbClr val="FFFFFF"/>
                </a:solidFill>
              </a:rPr>
              <a:t>Focus Group discussions:</a:t>
            </a:r>
          </a:p>
        </p:txBody>
      </p:sp>
      <p:sp>
        <p:nvSpPr>
          <p:cNvPr id="14" name="Content Placeholder 2">
            <a:extLst>
              <a:ext uri="{FF2B5EF4-FFF2-40B4-BE49-F238E27FC236}">
                <a16:creationId xmlns:a16="http://schemas.microsoft.com/office/drawing/2014/main" id="{4763A312-75FB-4EB9-8D5E-77C181A06800}"/>
              </a:ext>
            </a:extLst>
          </p:cNvPr>
          <p:cNvSpPr>
            <a:spLocks noGrp="1"/>
          </p:cNvSpPr>
          <p:nvPr>
            <p:ph idx="1"/>
          </p:nvPr>
        </p:nvSpPr>
        <p:spPr>
          <a:xfrm>
            <a:off x="6503158" y="649480"/>
            <a:ext cx="4862447" cy="5546047"/>
          </a:xfrm>
        </p:spPr>
        <p:txBody>
          <a:bodyPr anchor="ctr">
            <a:normAutofit/>
          </a:bodyPr>
          <a:lstStyle/>
          <a:p>
            <a:r>
              <a:rPr lang="en-IN" sz="2000"/>
              <a:t>This technique is originally rooted in sociology and is most staunchly advocated and used for consumer and motivational research studies.</a:t>
            </a:r>
          </a:p>
          <a:p>
            <a:r>
              <a:rPr lang="en-IN" sz="2000"/>
              <a:t>In a typical focus group, there is a carefully selected small set of individual representative of the large respondents population under study.</a:t>
            </a:r>
          </a:p>
          <a:p>
            <a:r>
              <a:rPr lang="en-IN" sz="2000"/>
              <a:t>It is called a focus group as the selected members discuss the concerned topic for the duration of 90 minutes to 2 hours.</a:t>
            </a:r>
          </a:p>
        </p:txBody>
      </p:sp>
    </p:spTree>
    <p:extLst>
      <p:ext uri="{BB962C8B-B14F-4D97-AF65-F5344CB8AC3E}">
        <p14:creationId xmlns:p14="http://schemas.microsoft.com/office/powerpoint/2010/main" val="99795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56179-AEA2-4B12-93BD-B3F5E2AFEF53}"/>
              </a:ext>
            </a:extLst>
          </p:cNvPr>
          <p:cNvSpPr>
            <a:spLocks noGrp="1"/>
          </p:cNvSpPr>
          <p:nvPr>
            <p:ph type="title"/>
          </p:nvPr>
        </p:nvSpPr>
        <p:spPr>
          <a:xfrm>
            <a:off x="466722" y="586855"/>
            <a:ext cx="3201366" cy="3387497"/>
          </a:xfrm>
        </p:spPr>
        <p:txBody>
          <a:bodyPr anchor="b">
            <a:normAutofit/>
          </a:bodyPr>
          <a:lstStyle/>
          <a:p>
            <a:pPr algn="r"/>
            <a:r>
              <a:rPr lang="en-IN" sz="4000">
                <a:solidFill>
                  <a:srgbClr val="FFFFFF"/>
                </a:solidFill>
              </a:rPr>
              <a:t>Two tiered research </a:t>
            </a:r>
          </a:p>
        </p:txBody>
      </p:sp>
      <p:sp>
        <p:nvSpPr>
          <p:cNvPr id="3" name="Content Placeholder 2">
            <a:extLst>
              <a:ext uri="{FF2B5EF4-FFF2-40B4-BE49-F238E27FC236}">
                <a16:creationId xmlns:a16="http://schemas.microsoft.com/office/drawing/2014/main" id="{21183336-4095-49C3-B2BD-A635AFE300C2}"/>
              </a:ext>
            </a:extLst>
          </p:cNvPr>
          <p:cNvSpPr>
            <a:spLocks noGrp="1"/>
          </p:cNvSpPr>
          <p:nvPr>
            <p:ph idx="1"/>
          </p:nvPr>
        </p:nvSpPr>
        <p:spPr>
          <a:xfrm>
            <a:off x="4810259" y="649480"/>
            <a:ext cx="6555347" cy="5546047"/>
          </a:xfrm>
        </p:spPr>
        <p:txBody>
          <a:bodyPr anchor="ctr">
            <a:normAutofit/>
          </a:bodyPr>
          <a:lstStyle/>
          <a:p>
            <a:r>
              <a:rPr lang="en-IN" sz="2000"/>
              <a:t>It involves the formulation of the research question and the design framework</a:t>
            </a:r>
          </a:p>
          <a:p>
            <a:r>
              <a:rPr lang="en-IN" sz="2000"/>
              <a:t>With this approach exploration becomes a separate first stage with limited objectives:</a:t>
            </a:r>
          </a:p>
          <a:p>
            <a:pPr lvl="1"/>
            <a:r>
              <a:rPr lang="en-IN" sz="2000"/>
              <a:t>1. Clearly defining the research question</a:t>
            </a:r>
          </a:p>
          <a:p>
            <a:pPr lvl="1"/>
            <a:r>
              <a:rPr lang="en-IN" sz="2000"/>
              <a:t>2. Developing the research design</a:t>
            </a:r>
          </a:p>
          <a:p>
            <a:r>
              <a:rPr lang="en-IN" sz="2000"/>
              <a:t>In two stage approach – much about the problem is not known but should be known before effort and resources are committed</a:t>
            </a:r>
          </a:p>
        </p:txBody>
      </p:sp>
    </p:spTree>
    <p:extLst>
      <p:ext uri="{BB962C8B-B14F-4D97-AF65-F5344CB8AC3E}">
        <p14:creationId xmlns:p14="http://schemas.microsoft.com/office/powerpoint/2010/main" val="118622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1275</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Classification of the Research Design:</vt:lpstr>
      <vt:lpstr>Exploratory research:</vt:lpstr>
      <vt:lpstr>Exploratory Research Design:</vt:lpstr>
      <vt:lpstr>The essential purpose of the study is to:</vt:lpstr>
      <vt:lpstr>Secondary resource analysis:</vt:lpstr>
      <vt:lpstr>Comprehensive case study:</vt:lpstr>
      <vt:lpstr>Expert Opinion Survey:</vt:lpstr>
      <vt:lpstr>Focus Group discussions:</vt:lpstr>
      <vt:lpstr>Two tiered research </vt:lpstr>
      <vt:lpstr>Descriptive research design:</vt:lpstr>
      <vt:lpstr>Cross sectional studies:</vt:lpstr>
      <vt:lpstr>Multi-cross sectional studies:</vt:lpstr>
      <vt:lpstr>Longitudinal studies:</vt:lpstr>
      <vt:lpstr>Causal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Design</dc:title>
  <dc:creator>chandrika pv</dc:creator>
  <cp:lastModifiedBy>Shailee Upadhayay</cp:lastModifiedBy>
  <cp:revision>19</cp:revision>
  <dcterms:created xsi:type="dcterms:W3CDTF">2019-09-21T14:01:12Z</dcterms:created>
  <dcterms:modified xsi:type="dcterms:W3CDTF">2023-04-18T08:48:25Z</dcterms:modified>
</cp:coreProperties>
</file>